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60"/>
  </p:notesMasterIdLst>
  <p:sldIdLst>
    <p:sldId id="256" r:id="rId2"/>
    <p:sldId id="257" r:id="rId3"/>
    <p:sldId id="258" r:id="rId4"/>
    <p:sldId id="259" r:id="rId5"/>
    <p:sldId id="260" r:id="rId6"/>
    <p:sldId id="261" r:id="rId7"/>
    <p:sldId id="324" r:id="rId8"/>
    <p:sldId id="262" r:id="rId9"/>
    <p:sldId id="263" r:id="rId10"/>
    <p:sldId id="267" r:id="rId11"/>
    <p:sldId id="314" r:id="rId12"/>
    <p:sldId id="325" r:id="rId13"/>
    <p:sldId id="315" r:id="rId14"/>
    <p:sldId id="316" r:id="rId15"/>
    <p:sldId id="317" r:id="rId16"/>
    <p:sldId id="264" r:id="rId17"/>
    <p:sldId id="265" r:id="rId18"/>
    <p:sldId id="266" r:id="rId19"/>
    <p:sldId id="289" r:id="rId20"/>
    <p:sldId id="323" r:id="rId21"/>
    <p:sldId id="293" r:id="rId22"/>
    <p:sldId id="291" r:id="rId23"/>
    <p:sldId id="292" r:id="rId24"/>
    <p:sldId id="272" r:id="rId25"/>
    <p:sldId id="297" r:id="rId26"/>
    <p:sldId id="295" r:id="rId27"/>
    <p:sldId id="294" r:id="rId28"/>
    <p:sldId id="299" r:id="rId29"/>
    <p:sldId id="300" r:id="rId30"/>
    <p:sldId id="273" r:id="rId31"/>
    <p:sldId id="275" r:id="rId32"/>
    <p:sldId id="319" r:id="rId33"/>
    <p:sldId id="301" r:id="rId34"/>
    <p:sldId id="302" r:id="rId35"/>
    <p:sldId id="303" r:id="rId36"/>
    <p:sldId id="304" r:id="rId37"/>
    <p:sldId id="277" r:id="rId38"/>
    <p:sldId id="307" r:id="rId39"/>
    <p:sldId id="308" r:id="rId40"/>
    <p:sldId id="309" r:id="rId41"/>
    <p:sldId id="310" r:id="rId42"/>
    <p:sldId id="311" r:id="rId43"/>
    <p:sldId id="276" r:id="rId44"/>
    <p:sldId id="278" r:id="rId45"/>
    <p:sldId id="290" r:id="rId46"/>
    <p:sldId id="313" r:id="rId47"/>
    <p:sldId id="320" r:id="rId48"/>
    <p:sldId id="321" r:id="rId49"/>
    <p:sldId id="326" r:id="rId50"/>
    <p:sldId id="279" r:id="rId51"/>
    <p:sldId id="280" r:id="rId52"/>
    <p:sldId id="288" r:id="rId53"/>
    <p:sldId id="281" r:id="rId54"/>
    <p:sldId id="282" r:id="rId55"/>
    <p:sldId id="283" r:id="rId56"/>
    <p:sldId id="285" r:id="rId57"/>
    <p:sldId id="284" r:id="rId58"/>
    <p:sldId id="286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613" autoAdjust="0"/>
  </p:normalViewPr>
  <p:slideViewPr>
    <p:cSldViewPr>
      <p:cViewPr varScale="1">
        <p:scale>
          <a:sx n="74" d="100"/>
          <a:sy n="74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7780D5-92EA-40C4-9F11-0F58A4E61018}" type="datetimeFigureOut">
              <a:rPr lang="pl-PL" smtClean="0"/>
              <a:pPr/>
              <a:t>19-09-2018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65CFF2-E95E-4BF7-BC6B-D13BB7D7771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3836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5CFF2-E95E-4BF7-BC6B-D13BB7D77710}" type="slidenum">
              <a:rPr lang="pl-PL" smtClean="0"/>
              <a:pPr/>
              <a:t>43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8448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5CFF2-E95E-4BF7-BC6B-D13BB7D77710}" type="slidenum">
              <a:rPr lang="pl-PL" smtClean="0"/>
              <a:pPr/>
              <a:t>52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737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7C3F878-F5E8-489B-AC8A-64F2A7E22C28}" type="datetimeFigureOut">
              <a:rPr lang="en-US" smtClean="0"/>
              <a:pPr/>
              <a:t>9/19/2018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9/19/2018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9/19/2018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9/19/2018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9/19/2018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9/19/2018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9/19/2018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9/19/2018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9/19/2018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9/19/2018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9/19/2018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7C3F878-F5E8-489B-AC8A-64F2A7E22C28}" type="datetimeFigureOut">
              <a:rPr lang="en-US" smtClean="0"/>
              <a:pPr/>
              <a:t>9/19/2018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651FC063-5EA9-49AF-AFAF-D68C9E82B23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Relationship Id="rId5" Type="http://schemas.microsoft.com/office/2007/relationships/hdphoto" Target="../media/hdphoto3.wdp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1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pl-PL" dirty="0">
                <a:effectLst/>
              </a:rPr>
              <a:t/>
            </a:r>
            <a:br>
              <a:rPr lang="pl-PL" dirty="0">
                <a:effectLst/>
              </a:rPr>
            </a:br>
            <a:r>
              <a:rPr lang="pl-PL" dirty="0" smtClean="0">
                <a:effectLst/>
              </a:rPr>
              <a:t/>
            </a:r>
            <a:br>
              <a:rPr lang="pl-PL" dirty="0" smtClean="0">
                <a:effectLst/>
              </a:rPr>
            </a:br>
            <a:r>
              <a:rPr lang="pl-PL" b="1" dirty="0" smtClean="0">
                <a:effectLst/>
              </a:rPr>
              <a:t>Szkoła Podstawowa</a:t>
            </a:r>
            <a:r>
              <a:rPr lang="pl-PL" dirty="0" smtClean="0">
                <a:effectLst/>
              </a:rPr>
              <a:t/>
            </a:r>
            <a:br>
              <a:rPr lang="pl-PL" dirty="0" smtClean="0">
                <a:effectLst/>
              </a:rPr>
            </a:br>
            <a:r>
              <a:rPr lang="pl-PL" b="1" dirty="0" smtClean="0">
                <a:effectLst/>
              </a:rPr>
              <a:t>w Rydzowie</a:t>
            </a:r>
            <a:r>
              <a:rPr lang="pl-PL" dirty="0" smtClean="0">
                <a:effectLst/>
              </a:rPr>
              <a:t/>
            </a:r>
            <a:br>
              <a:rPr lang="pl-PL" dirty="0" smtClean="0">
                <a:effectLst/>
              </a:rPr>
            </a:br>
            <a:r>
              <a:rPr lang="pl-PL" b="1" dirty="0" smtClean="0">
                <a:effectLst/>
              </a:rPr>
              <a:t>(1956-2016)</a:t>
            </a:r>
            <a:endParaRPr lang="pl-PL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5362" y="692696"/>
            <a:ext cx="5173276" cy="2478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546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8"/>
          <p:cNvSpPr>
            <a:spLocks noGrp="1"/>
          </p:cNvSpPr>
          <p:nvPr>
            <p:ph type="title"/>
          </p:nvPr>
        </p:nvSpPr>
        <p:spPr>
          <a:xfrm>
            <a:off x="611560" y="5445224"/>
            <a:ext cx="4536504" cy="360040"/>
          </a:xfrm>
        </p:spPr>
        <p:txBody>
          <a:bodyPr/>
          <a:lstStyle/>
          <a:p>
            <a:r>
              <a:rPr lang="pl-PL" sz="1200" b="1" dirty="0" smtClean="0"/>
              <a:t>Pani Maria Wójcik,  p. Stanisława </a:t>
            </a:r>
            <a:r>
              <a:rPr lang="pl-PL" sz="1200" b="1" dirty="0" err="1" smtClean="0"/>
              <a:t>Pryga</a:t>
            </a:r>
            <a:r>
              <a:rPr lang="pl-PL" sz="1200" b="1" dirty="0" smtClean="0"/>
              <a:t>, p. Zofia Szady</a:t>
            </a:r>
            <a:endParaRPr lang="pl-PL" sz="1200" b="1" dirty="0"/>
          </a:p>
        </p:txBody>
      </p:sp>
      <p:pic>
        <p:nvPicPr>
          <p:cNvPr id="11" name="Symbol zastępczy zawartości 10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9179" t="13804" b="12151"/>
          <a:stretch/>
        </p:blipFill>
        <p:spPr>
          <a:xfrm rot="16200000">
            <a:off x="449892" y="1214404"/>
            <a:ext cx="4715826" cy="32403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ymbol zastępczy tekstu 5"/>
          <p:cNvSpPr>
            <a:spLocks noGrp="1"/>
          </p:cNvSpPr>
          <p:nvPr>
            <p:ph type="body" sz="half" idx="2"/>
          </p:nvPr>
        </p:nvSpPr>
        <p:spPr>
          <a:xfrm>
            <a:off x="5004048" y="1196752"/>
            <a:ext cx="3411725" cy="2517289"/>
          </a:xfrm>
        </p:spPr>
        <p:txBody>
          <a:bodyPr>
            <a:normAutofit fontScale="77500" lnSpcReduction="20000"/>
          </a:bodyPr>
          <a:lstStyle/>
          <a:p>
            <a:pPr marL="365760" lvl="0" indent="-365760" algn="l">
              <a:buClr>
                <a:srgbClr val="873624"/>
              </a:buClr>
              <a:buFont typeface="Wingdings" pitchFamily="2" charset="2"/>
              <a:buChar char=""/>
            </a:pPr>
            <a:r>
              <a:rPr lang="pl-PL" sz="2900" dirty="0">
                <a:solidFill>
                  <a:prstClr val="black">
                    <a:lumMod val="85000"/>
                    <a:lumOff val="15000"/>
                  </a:prstClr>
                </a:solidFill>
              </a:rPr>
              <a:t>W 1983 roku szkoła została reaktywowana do ośmioklasowej szkoły podstawowej. Jej dyrektorem była wówczas pani Stanisława </a:t>
            </a:r>
            <a:r>
              <a:rPr lang="pl-PL" sz="2900" dirty="0" err="1">
                <a:solidFill>
                  <a:prstClr val="black">
                    <a:lumMod val="85000"/>
                    <a:lumOff val="15000"/>
                  </a:prstClr>
                </a:solidFill>
              </a:rPr>
              <a:t>Pryga</a:t>
            </a:r>
            <a:r>
              <a:rPr lang="pl-PL" sz="2900" dirty="0">
                <a:solidFill>
                  <a:prstClr val="black">
                    <a:lumMod val="85000"/>
                    <a:lumOff val="15000"/>
                  </a:prstClr>
                </a:solidFill>
              </a:rPr>
              <a:t>.</a:t>
            </a:r>
            <a:br>
              <a:rPr lang="pl-PL" sz="2900" dirty="0">
                <a:solidFill>
                  <a:prstClr val="black">
                    <a:lumMod val="85000"/>
                    <a:lumOff val="15000"/>
                  </a:prstClr>
                </a:solidFill>
              </a:rPr>
            </a:br>
            <a:endParaRPr lang="pl-PL" sz="2900" dirty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7993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007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3042" y="2214554"/>
            <a:ext cx="6162159" cy="3697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>
                <a:solidFill>
                  <a:srgbClr val="895D1D"/>
                </a:solidFill>
              </a:rPr>
              <a:t>Zdjęcia z tego okresu…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591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>
                <a:solidFill>
                  <a:srgbClr val="895D1D"/>
                </a:solidFill>
              </a:rPr>
              <a:t>Zdjęcia z tego okresu…</a:t>
            </a:r>
            <a:endParaRPr lang="pl-PL" dirty="0"/>
          </a:p>
        </p:txBody>
      </p:sp>
      <p:pic>
        <p:nvPicPr>
          <p:cNvPr id="7" name="Symbol zastępczy zawartości 6" descr="093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6117" y="2247900"/>
            <a:ext cx="2214578" cy="3690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91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004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0166" y="2214554"/>
            <a:ext cx="6463772" cy="3878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>
                <a:solidFill>
                  <a:srgbClr val="895D1D"/>
                </a:solidFill>
              </a:rPr>
              <a:t>Zdjęcia z tego okresu…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0942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005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726" y="2428868"/>
            <a:ext cx="6162159" cy="3697295"/>
          </a:xfrm>
        </p:spPr>
      </p:pic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>
                <a:solidFill>
                  <a:srgbClr val="895D1D"/>
                </a:solidFill>
              </a:rPr>
              <a:t>Zdjęcia z tego okresu…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0251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006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2664" y="2357430"/>
            <a:ext cx="6281222" cy="3768733"/>
          </a:xfrm>
        </p:spPr>
      </p:pic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>
                <a:solidFill>
                  <a:srgbClr val="895D1D"/>
                </a:solidFill>
              </a:rPr>
              <a:t>Zdjęcia z tego okresu…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4870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5076056" y="188640"/>
            <a:ext cx="3422483" cy="648071"/>
          </a:xfrm>
        </p:spPr>
        <p:txBody>
          <a:bodyPr/>
          <a:lstStyle/>
          <a:p>
            <a:r>
              <a:rPr lang="pl-PL" dirty="0"/>
              <a:t>Historia szkoły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788024" y="980728"/>
            <a:ext cx="3744415" cy="3816424"/>
          </a:xfrm>
        </p:spPr>
        <p:txBody>
          <a:bodyPr>
            <a:normAutofit fontScale="92500"/>
          </a:bodyPr>
          <a:lstStyle/>
          <a:p>
            <a:pPr marL="365760" lvl="0" indent="-365760">
              <a:buClr>
                <a:srgbClr val="873624"/>
              </a:buClr>
              <a:buFont typeface="Wingdings" pitchFamily="2" charset="2"/>
              <a:buChar char=""/>
            </a:pPr>
            <a:r>
              <a:rPr lang="pl-PL" sz="2400" dirty="0">
                <a:solidFill>
                  <a:prstClr val="black">
                    <a:lumMod val="85000"/>
                    <a:lumOff val="15000"/>
                  </a:prstClr>
                </a:solidFill>
              </a:rPr>
              <a:t>W roku 1992 dyrektorem szkoły została pani Anna Czerkies, która podjęła starania o rozbudowę szkoły i budowę sali gimnastycznej. Jej wysiłki wspierali radni Stanisław Gancarz i Marian Pogoda, sołtys wsi Rydzów oraz Rada Sołecka.</a:t>
            </a:r>
          </a:p>
          <a:p>
            <a:endParaRPr lang="pl-PL" dirty="0"/>
          </a:p>
        </p:txBody>
      </p:sp>
      <p:pic>
        <p:nvPicPr>
          <p:cNvPr id="3074" name="Picture 2" descr="C:\Users\Darek\Pictures\2009-05-29\08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980728"/>
            <a:ext cx="3456384" cy="4608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779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5072066" y="571480"/>
            <a:ext cx="3422483" cy="636182"/>
          </a:xfrm>
        </p:spPr>
        <p:txBody>
          <a:bodyPr/>
          <a:lstStyle/>
          <a:p>
            <a:r>
              <a:rPr lang="pl-PL" sz="3600" dirty="0"/>
              <a:t>Historia szkoły</a:t>
            </a: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9756" b="14299"/>
          <a:stretch/>
        </p:blipFill>
        <p:spPr>
          <a:xfrm>
            <a:off x="785786" y="500042"/>
            <a:ext cx="3714776" cy="2643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072066" y="1357298"/>
            <a:ext cx="3411725" cy="2517289"/>
          </a:xfrm>
        </p:spPr>
        <p:txBody>
          <a:bodyPr>
            <a:normAutofit fontScale="25000" lnSpcReduction="20000"/>
          </a:bodyPr>
          <a:lstStyle/>
          <a:p>
            <a:pPr marL="365760" lvl="0" indent="-365760" algn="l">
              <a:buClr>
                <a:srgbClr val="873624"/>
              </a:buClr>
              <a:buFont typeface="Wingdings" pitchFamily="2" charset="2"/>
              <a:buChar char=""/>
            </a:pPr>
            <a:endParaRPr lang="pl-PL" sz="3600" dirty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marL="365760" lvl="0" indent="-365760" algn="l">
              <a:buClr>
                <a:srgbClr val="873624"/>
              </a:buClr>
              <a:buFont typeface="Wingdings" pitchFamily="2" charset="2"/>
              <a:buChar char=""/>
            </a:pPr>
            <a:r>
              <a:rPr lang="pl-PL" sz="80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Dzięki przychylności wójta gminy Mielec pana Władysława </a:t>
            </a:r>
            <a:r>
              <a:rPr lang="pl-PL" sz="8000" dirty="0" err="1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Ochalika</a:t>
            </a:r>
            <a:r>
              <a:rPr lang="pl-PL" sz="80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</a:t>
            </a:r>
            <a:br>
              <a:rPr lang="pl-PL" sz="80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</a:br>
            <a:r>
              <a:rPr lang="pl-PL" sz="80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i radnych gminy Mielec w 1997 roku udało się rozpocząć rozbudowę szkoły.</a:t>
            </a:r>
          </a:p>
          <a:p>
            <a:pPr marL="365760" lvl="0" indent="-365760" algn="l">
              <a:buClr>
                <a:srgbClr val="873624"/>
              </a:buClr>
              <a:buFont typeface="Wingdings" pitchFamily="2" charset="2"/>
              <a:buChar char=""/>
            </a:pPr>
            <a:endParaRPr lang="pl-PL" sz="800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marL="365760" indent="-365760" algn="l">
              <a:buClr>
                <a:srgbClr val="873624"/>
              </a:buClr>
              <a:buFont typeface="Wingdings" pitchFamily="2" charset="2"/>
              <a:buChar char=""/>
            </a:pPr>
            <a:r>
              <a:rPr lang="pl-PL" sz="80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W styczniu 2001 roku oddano do użytku kotłownię olejową i część socjalną, a w grudniu 2005 roku salę gimnastyczną wyposażoną w sprzęt sportowy, magazyn sprzętu, salę lekcyjną</a:t>
            </a:r>
            <a:br>
              <a:rPr lang="pl-PL" sz="80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</a:br>
            <a:r>
              <a:rPr lang="pl-PL" sz="80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i pomieszczenie gospodarcze. </a:t>
            </a:r>
          </a:p>
          <a:p>
            <a:endParaRPr lang="pl-PL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6848"/>
          <a:stretch/>
        </p:blipFill>
        <p:spPr>
          <a:xfrm>
            <a:off x="714348" y="3714752"/>
            <a:ext cx="3800475" cy="26558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3063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5148064" y="764704"/>
            <a:ext cx="3422483" cy="568164"/>
          </a:xfrm>
        </p:spPr>
        <p:txBody>
          <a:bodyPr/>
          <a:lstStyle/>
          <a:p>
            <a:r>
              <a:rPr lang="pl-PL" dirty="0"/>
              <a:t>Historia szkoły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932040" y="1628800"/>
            <a:ext cx="3960440" cy="4392488"/>
          </a:xfrm>
        </p:spPr>
        <p:txBody>
          <a:bodyPr>
            <a:normAutofit lnSpcReduction="10000"/>
          </a:bodyPr>
          <a:lstStyle/>
          <a:p>
            <a:pPr marL="365760" lvl="0" indent="-365760">
              <a:buClr>
                <a:srgbClr val="873624"/>
              </a:buClr>
              <a:buFont typeface="Wingdings" pitchFamily="2" charset="2"/>
              <a:buChar char=""/>
            </a:pPr>
            <a:r>
              <a:rPr lang="pl-PL" sz="2400" dirty="0">
                <a:solidFill>
                  <a:prstClr val="black">
                    <a:lumMod val="85000"/>
                    <a:lumOff val="15000"/>
                  </a:prstClr>
                </a:solidFill>
              </a:rPr>
              <a:t>W 2006 roku przeprowadzono gruntowne prace remontowe: wymieniono okna, drzwi oraz pokrycie dachu, wykonano elewację budynku, ułożono chodnik wokół szkoły </a:t>
            </a:r>
            <a:r>
              <a:rPr lang="pl-PL" sz="24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/>
            </a:r>
            <a:br>
              <a:rPr lang="pl-PL" sz="24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</a:br>
            <a:r>
              <a:rPr lang="pl-PL" sz="24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i </a:t>
            </a:r>
            <a:r>
              <a:rPr lang="pl-PL" sz="2400" dirty="0">
                <a:solidFill>
                  <a:prstClr val="black">
                    <a:lumMod val="85000"/>
                    <a:lumOff val="15000"/>
                  </a:prstClr>
                </a:solidFill>
              </a:rPr>
              <a:t>ogrodzono front </a:t>
            </a:r>
            <a:r>
              <a:rPr lang="pl-PL" sz="24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szkoły. Przygotowano </a:t>
            </a:r>
            <a:r>
              <a:rPr lang="pl-PL" sz="2400" dirty="0">
                <a:solidFill>
                  <a:prstClr val="black">
                    <a:lumMod val="85000"/>
                    <a:lumOff val="15000"/>
                  </a:prstClr>
                </a:solidFill>
              </a:rPr>
              <a:t>szkołę do „Złotego Jubileuszu".</a:t>
            </a:r>
          </a:p>
          <a:p>
            <a:endParaRPr lang="pl-PL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3645724" cy="274953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3524201"/>
            <a:ext cx="3704704" cy="248750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55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 smtClean="0"/>
              <a:t>Zdjęcia z tego okresu…</a:t>
            </a:r>
            <a:endParaRPr lang="pl-PL" sz="2800" dirty="0"/>
          </a:p>
        </p:txBody>
      </p:sp>
      <p:pic>
        <p:nvPicPr>
          <p:cNvPr id="9219" name="Picture 3" descr="C:\Users\Operator\Pictures\2016-10-12\0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0166" y="2214554"/>
            <a:ext cx="6281222" cy="3768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338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Historia szkoły</a:t>
            </a:r>
            <a:endParaRPr lang="pl-PL" dirty="0"/>
          </a:p>
        </p:txBody>
      </p:sp>
      <p:sp>
        <p:nvSpPr>
          <p:cNvPr id="2" name="Symbol zastępczy zawartości 1"/>
          <p:cNvSpPr>
            <a:spLocks noGrp="1"/>
          </p:cNvSpPr>
          <p:nvPr>
            <p:ph idx="4294967295"/>
          </p:nvPr>
        </p:nvSpPr>
        <p:spPr>
          <a:xfrm>
            <a:off x="571472" y="2143116"/>
            <a:ext cx="7786742" cy="4143404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pl-PL" dirty="0" smtClean="0"/>
              <a:t> </a:t>
            </a:r>
          </a:p>
          <a:p>
            <a:r>
              <a:rPr lang="pl-PL" dirty="0" smtClean="0"/>
              <a:t>Początki </a:t>
            </a:r>
            <a:r>
              <a:rPr lang="pl-PL" dirty="0"/>
              <a:t>szkolnictwa na naszym terenie sięgają 1911 roku. Pierwsza szkoła wspólna dla dzieci z Grzybowa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i </a:t>
            </a:r>
            <a:r>
              <a:rPr lang="pl-PL" dirty="0"/>
              <a:t>z Rydzowa funkcjonowała właśnie od tego roku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i </a:t>
            </a:r>
            <a:r>
              <a:rPr lang="pl-PL" dirty="0"/>
              <a:t>mieściła się w domu prywatnym w Grzybowie. Początkowo dzieci z tych dwóch wiosek uczyły się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w </a:t>
            </a:r>
            <a:r>
              <a:rPr lang="pl-PL" dirty="0"/>
              <a:t>jednej malutkiej szkole. Była to tzw. „jednoklasówka</a:t>
            </a:r>
            <a:r>
              <a:rPr lang="pl-PL" dirty="0" smtClean="0"/>
              <a:t>”</a:t>
            </a:r>
            <a:br>
              <a:rPr lang="pl-PL" dirty="0" smtClean="0"/>
            </a:br>
            <a:r>
              <a:rPr lang="pl-PL" dirty="0" smtClean="0"/>
              <a:t> </a:t>
            </a:r>
            <a:r>
              <a:rPr lang="pl-PL" dirty="0"/>
              <a:t>o jednym nauczycielu. Mieszkańcy obu wsi zabiegali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o </a:t>
            </a:r>
            <a:r>
              <a:rPr lang="pl-PL" dirty="0"/>
              <a:t>kupno drugiego budynku „na szkołę”.</a:t>
            </a:r>
            <a:br>
              <a:rPr lang="pl-PL" dirty="0"/>
            </a:br>
            <a:endParaRPr lang="pl-PL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09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 smtClean="0"/>
              <a:t>Zdjęcia z tego okresu…</a:t>
            </a:r>
            <a:endParaRPr lang="pl-PL" sz="2800" dirty="0"/>
          </a:p>
        </p:txBody>
      </p:sp>
      <p:pic>
        <p:nvPicPr>
          <p:cNvPr id="9218" name="Picture 2" descr="C:\Users\Operator\Pictures\2016-10-12\0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0114" y="2247900"/>
            <a:ext cx="6463772" cy="3878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338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/>
              <a:t>Zdjęcia z tego okresu…</a:t>
            </a:r>
          </a:p>
        </p:txBody>
      </p:sp>
      <p:pic>
        <p:nvPicPr>
          <p:cNvPr id="5122" name="Picture 2" descr="C:\Users\Darek\Pictures\2009-06-01\0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2204864"/>
            <a:ext cx="5675073" cy="4256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522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 smtClean="0"/>
              <a:t>Zdjęcia z tego okresu…</a:t>
            </a:r>
            <a:endParaRPr lang="pl-PL" sz="2800" dirty="0"/>
          </a:p>
        </p:txBody>
      </p:sp>
      <p:pic>
        <p:nvPicPr>
          <p:cNvPr id="1026" name="Picture 2" descr="C:\Users\Darek\Pictures\2009-05-29\16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712" y="2276872"/>
            <a:ext cx="4823917" cy="3617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589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/>
              <a:t>Zdjęcia z tego okresu…</a:t>
            </a:r>
          </a:p>
        </p:txBody>
      </p:sp>
      <p:pic>
        <p:nvPicPr>
          <p:cNvPr id="3074" name="Picture 2" descr="C:\Users\Darek\Pictures\2009-06-01\0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6491" y="2247900"/>
            <a:ext cx="5171017" cy="387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665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5148064" y="764704"/>
            <a:ext cx="3422483" cy="568164"/>
          </a:xfrm>
        </p:spPr>
        <p:txBody>
          <a:bodyPr/>
          <a:lstStyle/>
          <a:p>
            <a:r>
              <a:rPr lang="pl-PL" dirty="0"/>
              <a:t>Historia szkoły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92150" y="1798836"/>
            <a:ext cx="4116388" cy="3087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932040" y="1628800"/>
            <a:ext cx="3960440" cy="4392488"/>
          </a:xfrm>
        </p:spPr>
        <p:txBody>
          <a:bodyPr>
            <a:noAutofit/>
          </a:bodyPr>
          <a:lstStyle/>
          <a:p>
            <a:pPr marL="365760" lvl="0" indent="-365760">
              <a:buClr>
                <a:srgbClr val="873624"/>
              </a:buClr>
              <a:buFont typeface="Wingdings" pitchFamily="2" charset="2"/>
              <a:buChar char=""/>
            </a:pPr>
            <a:r>
              <a:rPr lang="pl-PL" sz="20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W 2010 roku </a:t>
            </a:r>
            <a:r>
              <a:rPr lang="pl-PL" sz="2000" dirty="0"/>
              <a:t>dyrektorem szkoły została p. Magdalena Polak. Dzięki jej staraniom </a:t>
            </a: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>w </a:t>
            </a:r>
            <a:r>
              <a:rPr lang="pl-PL" sz="2000" dirty="0"/>
              <a:t>kolejnych dwóch latach </a:t>
            </a:r>
            <a:r>
              <a:rPr lang="pl-PL" sz="2000" dirty="0" smtClean="0"/>
              <a:t>w </a:t>
            </a:r>
            <a:r>
              <a:rPr lang="pl-PL" sz="2000" dirty="0"/>
              <a:t>szkole był realizowany projekt pt. ,,Szansa na lepsze jutro – program rozwoju Szkoły Podstawowej </a:t>
            </a: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>w </a:t>
            </a:r>
            <a:r>
              <a:rPr lang="pl-PL" sz="2000" dirty="0"/>
              <a:t>Rydzowie” współfinansowany ze środków unijnych.</a:t>
            </a:r>
          </a:p>
          <a:p>
            <a:pPr marL="365760" lvl="0" indent="-365760">
              <a:buClr>
                <a:srgbClr val="873624"/>
              </a:buClr>
              <a:buFont typeface="Wingdings" pitchFamily="2" charset="2"/>
              <a:buChar char=""/>
            </a:pPr>
            <a:r>
              <a:rPr lang="pl-PL" sz="2000" dirty="0"/>
              <a:t>Pani dyrektor pozyskała też sponsorów na remont sali gimnastycznej i szatni.</a:t>
            </a:r>
          </a:p>
        </p:txBody>
      </p:sp>
    </p:spTree>
    <p:extLst>
      <p:ext uri="{BB962C8B-B14F-4D97-AF65-F5344CB8AC3E}">
        <p14:creationId xmlns:p14="http://schemas.microsoft.com/office/powerpoint/2010/main" val="112735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>
                <a:solidFill>
                  <a:srgbClr val="895D1D"/>
                </a:solidFill>
              </a:rPr>
              <a:t>Zdjęcia z tego okresu…</a:t>
            </a:r>
            <a:endParaRPr lang="pl-PL" dirty="0"/>
          </a:p>
        </p:txBody>
      </p:sp>
      <p:pic>
        <p:nvPicPr>
          <p:cNvPr id="9218" name="Picture 2" descr="C:\Users\Darek\Pictures\2012-12-09(1)\DSCF44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6491" y="2247900"/>
            <a:ext cx="5171017" cy="3878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695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>
                <a:solidFill>
                  <a:srgbClr val="895D1D"/>
                </a:solidFill>
              </a:rPr>
              <a:t>Zdjęcia z tego okresu…</a:t>
            </a:r>
            <a:endParaRPr lang="pl-PL" dirty="0"/>
          </a:p>
        </p:txBody>
      </p:sp>
      <p:pic>
        <p:nvPicPr>
          <p:cNvPr id="7170" name="Picture 2" descr="C:\Users\Darek\Pictures\2012-10-27\0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6491" y="2247900"/>
            <a:ext cx="5171017" cy="3878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34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/>
              <a:t>Zdjęcia z tego okresu…</a:t>
            </a:r>
          </a:p>
        </p:txBody>
      </p:sp>
      <p:pic>
        <p:nvPicPr>
          <p:cNvPr id="6146" name="Picture 2" descr="C:\Users\Darek\Pictures\2012-10-27\0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6491" y="2247900"/>
            <a:ext cx="5171017" cy="3878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381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>
                <a:solidFill>
                  <a:srgbClr val="895D1D"/>
                </a:solidFill>
              </a:rPr>
              <a:t>Zdjęcia z tego okresu…</a:t>
            </a:r>
            <a:endParaRPr lang="pl-PL" dirty="0"/>
          </a:p>
        </p:txBody>
      </p:sp>
      <p:pic>
        <p:nvPicPr>
          <p:cNvPr id="11266" name="Picture 2" descr="C:\Users\Darek\Pictures\2012-12-09(1)\DSCF439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6491" y="2247900"/>
            <a:ext cx="5171017" cy="387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60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>
                <a:solidFill>
                  <a:srgbClr val="895D1D"/>
                </a:solidFill>
              </a:rPr>
              <a:t>Zdjęcia z tego okresu…</a:t>
            </a:r>
            <a:endParaRPr lang="pl-PL" dirty="0"/>
          </a:p>
        </p:txBody>
      </p:sp>
      <p:pic>
        <p:nvPicPr>
          <p:cNvPr id="12290" name="Picture 2" descr="C:\Users\Darek\Pictures\2013-02-02\DSCF48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6491" y="2247900"/>
            <a:ext cx="5171017" cy="387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20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W roku 1914 rolnicy wsi Rydzów kupili drewniany </a:t>
            </a:r>
            <a:r>
              <a:rPr lang="pl-PL" dirty="0" smtClean="0"/>
              <a:t>dom z </a:t>
            </a:r>
            <a:r>
              <a:rPr lang="pl-PL" dirty="0"/>
              <a:t>przeznaczeniem na salę lekcyjną i mieszkanie dla nauczyciela. Tak, więc nauka odbywała się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w </a:t>
            </a:r>
            <a:r>
              <a:rPr lang="pl-PL" dirty="0"/>
              <a:t>dwóch salach; jedna znajdowała się w Grzybowie a druga w Rydzowie. </a:t>
            </a: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Historia </a:t>
            </a:r>
            <a:r>
              <a:rPr lang="pl-PL" dirty="0" smtClean="0"/>
              <a:t>szkoły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6040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5148064" y="764704"/>
            <a:ext cx="3422483" cy="568164"/>
          </a:xfrm>
        </p:spPr>
        <p:txBody>
          <a:bodyPr/>
          <a:lstStyle/>
          <a:p>
            <a:r>
              <a:rPr lang="pl-PL" dirty="0"/>
              <a:t>Historia szkoły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932040" y="1628800"/>
            <a:ext cx="3960440" cy="4392488"/>
          </a:xfrm>
        </p:spPr>
        <p:txBody>
          <a:bodyPr>
            <a:noAutofit/>
          </a:bodyPr>
          <a:lstStyle/>
          <a:p>
            <a:pPr marL="365760" lvl="0" indent="-365760">
              <a:buClr>
                <a:srgbClr val="873624"/>
              </a:buClr>
              <a:buFont typeface="Wingdings" pitchFamily="2" charset="2"/>
              <a:buChar char=""/>
            </a:pPr>
            <a:r>
              <a:rPr lang="pl-PL" sz="20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W latach 2012-2013  społeczność szkolna zmagała się z próbami likwidacji placówki. Udało </a:t>
            </a:r>
            <a:r>
              <a:rPr lang="pl-PL" sz="2000" dirty="0">
                <a:solidFill>
                  <a:prstClr val="black">
                    <a:lumMod val="85000"/>
                    <a:lumOff val="15000"/>
                  </a:prstClr>
                </a:solidFill>
              </a:rPr>
              <a:t>się </a:t>
            </a:r>
            <a:r>
              <a:rPr lang="pl-PL" sz="20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tego uniknąć przy dużym wsparciu wielu osób.</a:t>
            </a:r>
            <a:endParaRPr lang="pl-PL" sz="2000" dirty="0"/>
          </a:p>
        </p:txBody>
      </p:sp>
      <p:pic>
        <p:nvPicPr>
          <p:cNvPr id="1026" name="Picture 2" descr="C:\Users\Operator\Downloads\55cfe6317fd06_o,size,969x565,q,71,h,d0f10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34" y="857232"/>
            <a:ext cx="4116388" cy="2400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Operator\Downloads\55cf890f5da6e_o,size,969x565,q,71,h,d79f3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8794" y="3714752"/>
            <a:ext cx="4165658" cy="2428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786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5148064" y="764704"/>
            <a:ext cx="3422483" cy="568164"/>
          </a:xfrm>
        </p:spPr>
        <p:txBody>
          <a:bodyPr/>
          <a:lstStyle/>
          <a:p>
            <a:r>
              <a:rPr lang="pl-PL" dirty="0"/>
              <a:t>Historia szkoły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932040" y="1628800"/>
            <a:ext cx="3960440" cy="4392488"/>
          </a:xfrm>
        </p:spPr>
        <p:txBody>
          <a:bodyPr>
            <a:noAutofit/>
          </a:bodyPr>
          <a:lstStyle/>
          <a:p>
            <a:pPr marL="365760" lvl="0" indent="-365760">
              <a:buClr>
                <a:srgbClr val="873624"/>
              </a:buClr>
              <a:buFont typeface="Wingdings" pitchFamily="2" charset="2"/>
              <a:buChar char=""/>
            </a:pPr>
            <a:r>
              <a:rPr lang="pl-PL" sz="20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W roku szkolnym 2013/2014  obowiązki dyrektora szkoły pełniła p. Alina Pogoda.</a:t>
            </a:r>
          </a:p>
          <a:p>
            <a:pPr marL="365760" lvl="0" indent="-365760">
              <a:buClr>
                <a:srgbClr val="873624"/>
              </a:buClr>
              <a:buFont typeface="Wingdings" pitchFamily="2" charset="2"/>
              <a:buChar char=""/>
            </a:pPr>
            <a:r>
              <a:rPr lang="pl-PL" sz="20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W tym czasie wyremontowano salę gimnastyczną i jej zaplecze oraz podjęto starania o plac zabaw.</a:t>
            </a:r>
            <a:endParaRPr lang="pl-PL" sz="2000" dirty="0"/>
          </a:p>
        </p:txBody>
      </p:sp>
      <p:pic>
        <p:nvPicPr>
          <p:cNvPr id="2" name="Picture 2" descr="F:\historia szkoły_prezentacja\101_221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4414" y="1000108"/>
            <a:ext cx="3071834" cy="4083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73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>
                <a:solidFill>
                  <a:srgbClr val="895D1D"/>
                </a:solidFill>
              </a:rPr>
              <a:t>Zdjęcia z tego okresu…</a:t>
            </a:r>
            <a:endParaRPr lang="pl-PL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32" y="2285992"/>
            <a:ext cx="5129333" cy="3854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183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>
                <a:solidFill>
                  <a:srgbClr val="895D1D"/>
                </a:solidFill>
              </a:rPr>
              <a:t>Zdjęcia z tego okresu…</a:t>
            </a:r>
            <a:endParaRPr lang="pl-P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1416" y="2114235"/>
            <a:ext cx="5694263" cy="4268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590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>
                <a:solidFill>
                  <a:srgbClr val="895D1D"/>
                </a:solidFill>
              </a:rPr>
              <a:t>Zdjęcia z tego okresu…</a:t>
            </a:r>
            <a:endParaRPr lang="pl-P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7704" y="2132856"/>
            <a:ext cx="5277875" cy="3958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609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>
                <a:solidFill>
                  <a:srgbClr val="895D1D"/>
                </a:solidFill>
              </a:rPr>
              <a:t>Zdjęcia z tego okresu…</a:t>
            </a:r>
            <a:endParaRPr lang="pl-P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5696" y="2216791"/>
            <a:ext cx="5588439" cy="3745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592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>
                <a:solidFill>
                  <a:srgbClr val="895D1D"/>
                </a:solidFill>
              </a:rPr>
              <a:t>Zdjęcia z tego okresu…</a:t>
            </a:r>
            <a:endParaRPr lang="pl-P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2204863"/>
            <a:ext cx="5982618" cy="4002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596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5148064" y="764704"/>
            <a:ext cx="3422483" cy="568164"/>
          </a:xfrm>
        </p:spPr>
        <p:txBody>
          <a:bodyPr/>
          <a:lstStyle/>
          <a:p>
            <a:r>
              <a:rPr lang="pl-PL" dirty="0"/>
              <a:t>Historia szkoły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932040" y="1628800"/>
            <a:ext cx="4069116" cy="4392488"/>
          </a:xfrm>
        </p:spPr>
        <p:txBody>
          <a:bodyPr>
            <a:noAutofit/>
          </a:bodyPr>
          <a:lstStyle/>
          <a:p>
            <a:pPr marL="365760" lvl="0" indent="-365760">
              <a:buClr>
                <a:srgbClr val="873624"/>
              </a:buClr>
              <a:buFont typeface="Wingdings" pitchFamily="2" charset="2"/>
              <a:buChar char=""/>
            </a:pPr>
            <a:r>
              <a:rPr lang="pl-PL" sz="20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W 2014</a:t>
            </a:r>
            <a:r>
              <a:rPr lang="pl-PL" sz="2000" dirty="0">
                <a:solidFill>
                  <a:prstClr val="black">
                    <a:lumMod val="85000"/>
                    <a:lumOff val="15000"/>
                  </a:prstClr>
                </a:solidFill>
              </a:rPr>
              <a:t> roku</a:t>
            </a:r>
            <a:r>
              <a:rPr lang="pl-PL" sz="20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 obowiązki dyrektora szkoły pełniła </a:t>
            </a:r>
            <a:br>
              <a:rPr lang="pl-PL" sz="20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</a:br>
            <a:r>
              <a:rPr lang="pl-PL" sz="20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p. Maria Miodunka - Kobiernik.</a:t>
            </a:r>
          </a:p>
          <a:p>
            <a:pPr marL="365760" lvl="0" indent="-365760">
              <a:buClr>
                <a:srgbClr val="873624"/>
              </a:buClr>
              <a:buFont typeface="Wingdings" pitchFamily="2" charset="2"/>
              <a:buChar char=""/>
            </a:pPr>
            <a:r>
              <a:rPr lang="pl-PL" sz="20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W tym </a:t>
            </a:r>
            <a:r>
              <a:rPr lang="pl-PL" sz="2000" dirty="0">
                <a:solidFill>
                  <a:prstClr val="black">
                    <a:lumMod val="85000"/>
                    <a:lumOff val="15000"/>
                  </a:prstClr>
                </a:solidFill>
              </a:rPr>
              <a:t>okresie powstała świetlica </a:t>
            </a:r>
            <a:r>
              <a:rPr lang="pl-PL" sz="20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szkolna dzięki przychylności wójta Gminy </a:t>
            </a:r>
            <a:r>
              <a:rPr lang="pl-PL" sz="2000" dirty="0">
                <a:solidFill>
                  <a:prstClr val="black">
                    <a:lumMod val="85000"/>
                    <a:lumOff val="15000"/>
                  </a:prstClr>
                </a:solidFill>
              </a:rPr>
              <a:t>M</a:t>
            </a:r>
            <a:r>
              <a:rPr lang="pl-PL" sz="20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ielec – p. Józefa Piątka.</a:t>
            </a:r>
          </a:p>
          <a:p>
            <a:pPr marL="365760" lvl="0" indent="-365760">
              <a:buClr>
                <a:srgbClr val="873624"/>
              </a:buClr>
              <a:buFont typeface="Wingdings" pitchFamily="2" charset="2"/>
              <a:buChar char=""/>
            </a:pPr>
            <a:endParaRPr lang="pl-PL" sz="200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pic>
        <p:nvPicPr>
          <p:cNvPr id="1026" name="Picture 2" descr="F:\historia szkoły_prezentacja\DSCN14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lum brigh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472" y="1357298"/>
            <a:ext cx="4191030" cy="3143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960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>
                <a:solidFill>
                  <a:srgbClr val="895D1D"/>
                </a:solidFill>
              </a:rPr>
              <a:t>Zdjęcia z tego okresu…</a:t>
            </a:r>
            <a:endParaRPr lang="pl-PL" dirty="0"/>
          </a:p>
        </p:txBody>
      </p:sp>
      <p:pic>
        <p:nvPicPr>
          <p:cNvPr id="2050" name="Picture 2" descr="F:\historia szkoły_prezentacja\DSCN142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857356" y="2143116"/>
            <a:ext cx="5286412" cy="3964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692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>
                <a:solidFill>
                  <a:srgbClr val="895D1D"/>
                </a:solidFill>
              </a:rPr>
              <a:t>Zdjęcia z tego okresu…</a:t>
            </a:r>
            <a:endParaRPr lang="pl-PL" dirty="0"/>
          </a:p>
        </p:txBody>
      </p:sp>
      <p:pic>
        <p:nvPicPr>
          <p:cNvPr id="5122" name="Picture 2" descr="C:\Users\Operator\Pictures\2016-10-12\0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4480" y="2285992"/>
            <a:ext cx="5924031" cy="3554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760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Historia szkoły</a:t>
            </a:r>
          </a:p>
        </p:txBody>
      </p:sp>
      <p:sp>
        <p:nvSpPr>
          <p:cNvPr id="2" name="Symbol zastępczy zawartości 1"/>
          <p:cNvSpPr>
            <a:spLocks noGrp="1"/>
          </p:cNvSpPr>
          <p:nvPr>
            <p:ph type="body" sz="half" idx="2"/>
          </p:nvPr>
        </p:nvSpPr>
        <p:spPr>
          <a:xfrm>
            <a:off x="683568" y="5301208"/>
            <a:ext cx="7756264" cy="804862"/>
          </a:xfrm>
        </p:spPr>
        <p:txBody>
          <a:bodyPr>
            <a:noAutofit/>
          </a:bodyPr>
          <a:lstStyle/>
          <a:p>
            <a:r>
              <a:rPr lang="pl-PL" sz="2000" dirty="0"/>
              <a:t>W roku 1946 na placu szkolnym zbudowano drewniany barak,</a:t>
            </a:r>
            <a:br>
              <a:rPr lang="pl-PL" sz="2000" dirty="0"/>
            </a:br>
            <a:r>
              <a:rPr lang="pl-PL" sz="2000" dirty="0"/>
              <a:t>w którym mieściły się 4 sale lekcyjne</a:t>
            </a:r>
            <a:r>
              <a:rPr lang="pl-PL" sz="2000" dirty="0" smtClean="0"/>
              <a:t>.</a:t>
            </a:r>
          </a:p>
          <a:p>
            <a:r>
              <a:rPr lang="pl-PL" sz="2000" dirty="0"/>
              <a:t/>
            </a:r>
            <a:br>
              <a:rPr lang="pl-PL" sz="2000" dirty="0"/>
            </a:br>
            <a:endParaRPr lang="pl-PL" sz="2000" dirty="0"/>
          </a:p>
        </p:txBody>
      </p:sp>
      <p:pic>
        <p:nvPicPr>
          <p:cNvPr id="4098" name="Picture 2" descr="C:\Users\Operator\Pictures\2016-10-12\091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9180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>
                <a:solidFill>
                  <a:srgbClr val="895D1D"/>
                </a:solidFill>
              </a:rPr>
              <a:t>Zdjęcia z tego okresu…</a:t>
            </a:r>
            <a:endParaRPr lang="pl-PL" dirty="0"/>
          </a:p>
        </p:txBody>
      </p:sp>
      <p:pic>
        <p:nvPicPr>
          <p:cNvPr id="6146" name="Picture 2" descr="C:\Users\Operator\Pictures\2016-10-12\0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3042" y="2214554"/>
            <a:ext cx="5987518" cy="3592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286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>
                <a:solidFill>
                  <a:srgbClr val="895D1D"/>
                </a:solidFill>
              </a:rPr>
              <a:t>Zdjęcia z tego okresu…</a:t>
            </a:r>
            <a:endParaRPr lang="pl-PL" dirty="0"/>
          </a:p>
        </p:txBody>
      </p:sp>
      <p:pic>
        <p:nvPicPr>
          <p:cNvPr id="7170" name="Picture 2" descr="C:\Users\Operator\Pictures\2016-10-12\0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3042" y="2285992"/>
            <a:ext cx="6162159" cy="3697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353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>
                <a:solidFill>
                  <a:srgbClr val="895D1D"/>
                </a:solidFill>
              </a:rPr>
              <a:t>Zdjęcia z tego okresu…</a:t>
            </a:r>
            <a:endParaRPr lang="pl-PL" dirty="0"/>
          </a:p>
        </p:txBody>
      </p:sp>
      <p:pic>
        <p:nvPicPr>
          <p:cNvPr id="8194" name="Picture 2" descr="C:\Users\Operator\Pictures\2016-10-12\09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1726" y="2428868"/>
            <a:ext cx="6162159" cy="3697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741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5148064" y="548680"/>
            <a:ext cx="3422483" cy="568164"/>
          </a:xfrm>
        </p:spPr>
        <p:txBody>
          <a:bodyPr/>
          <a:lstStyle/>
          <a:p>
            <a:r>
              <a:rPr lang="pl-PL" dirty="0"/>
              <a:t>Historia szkoły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076056" y="1628800"/>
            <a:ext cx="3888432" cy="4366612"/>
          </a:xfrm>
        </p:spPr>
        <p:txBody>
          <a:bodyPr>
            <a:noAutofit/>
          </a:bodyPr>
          <a:lstStyle/>
          <a:p>
            <a:pPr marL="365760" lvl="0" indent="-365760">
              <a:buClr>
                <a:srgbClr val="873624"/>
              </a:buClr>
              <a:buFont typeface="Wingdings" pitchFamily="2" charset="2"/>
              <a:buChar char=""/>
            </a:pPr>
            <a:r>
              <a:rPr lang="pl-PL" sz="20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Od 2015 roku dyrektorem szkoły jest p. </a:t>
            </a:r>
            <a:r>
              <a:rPr lang="pl-PL" sz="2000" dirty="0">
                <a:solidFill>
                  <a:prstClr val="black">
                    <a:lumMod val="85000"/>
                    <a:lumOff val="15000"/>
                  </a:prstClr>
                </a:solidFill>
              </a:rPr>
              <a:t>A</a:t>
            </a:r>
            <a:r>
              <a:rPr lang="pl-PL" sz="20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gnieszka Brzozowska. </a:t>
            </a:r>
          </a:p>
          <a:p>
            <a:pPr marL="365760" lvl="0" indent="-365760">
              <a:buClr>
                <a:srgbClr val="873624"/>
              </a:buClr>
              <a:buFont typeface="Wingdings" pitchFamily="2" charset="2"/>
              <a:buChar char=""/>
            </a:pPr>
            <a:r>
              <a:rPr lang="pl-PL" sz="20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To dzięki jej inicjatywie została  zmieniona organizacja oddziału przedszkolnego</a:t>
            </a:r>
            <a:br>
              <a:rPr lang="pl-PL" sz="20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</a:br>
            <a:r>
              <a:rPr lang="pl-PL" sz="20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i biblioteki.</a:t>
            </a:r>
          </a:p>
          <a:p>
            <a:pPr marL="365760" lvl="0" indent="-365760">
              <a:buClr>
                <a:srgbClr val="873624"/>
              </a:buClr>
              <a:buFont typeface="Wingdings" pitchFamily="2" charset="2"/>
              <a:buChar char=""/>
            </a:pPr>
            <a:r>
              <a:rPr lang="pl-PL" sz="20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Pani dyrektor rozpoczęła także starania o wykończenie pomieszczeń znajdujących  się na piętrze nad salą gimnastyczną.</a:t>
            </a:r>
          </a:p>
        </p:txBody>
      </p:sp>
      <p:pic>
        <p:nvPicPr>
          <p:cNvPr id="6" name="Symbol zastępczy zawartości 5"/>
          <p:cNvPicPr>
            <a:picLocks noGrp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8990" y="1124744"/>
            <a:ext cx="3902708" cy="48706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1718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5148064" y="548680"/>
            <a:ext cx="3422483" cy="568164"/>
          </a:xfrm>
        </p:spPr>
        <p:txBody>
          <a:bodyPr/>
          <a:lstStyle/>
          <a:p>
            <a:r>
              <a:rPr lang="pl-PL" dirty="0"/>
              <a:t>Historia szkoły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004048" y="1700808"/>
            <a:ext cx="3816424" cy="2736304"/>
          </a:xfrm>
        </p:spPr>
        <p:txBody>
          <a:bodyPr>
            <a:noAutofit/>
          </a:bodyPr>
          <a:lstStyle/>
          <a:p>
            <a:pPr marL="365760" lvl="0" indent="-365760">
              <a:buClr>
                <a:srgbClr val="873624"/>
              </a:buClr>
              <a:buFont typeface="Wingdings" pitchFamily="2" charset="2"/>
              <a:buChar char=""/>
            </a:pPr>
            <a:r>
              <a:rPr lang="pl-PL" sz="20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W 2016 roku dzięki zaangażowaniu wójta Gminy Mielec – p. Józefa Piątka powstała przy szkole ekologiczna oczyszczalnia ścieków</a:t>
            </a:r>
            <a:r>
              <a:rPr lang="pl-PL" sz="2000" dirty="0">
                <a:solidFill>
                  <a:prstClr val="black">
                    <a:lumMod val="85000"/>
                    <a:lumOff val="15000"/>
                  </a:prstClr>
                </a:solidFill>
              </a:rPr>
              <a:t> </a:t>
            </a:r>
            <a:r>
              <a:rPr lang="pl-PL" sz="20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oraz utwardzono</a:t>
            </a:r>
            <a:br>
              <a:rPr lang="pl-PL" sz="20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</a:br>
            <a:r>
              <a:rPr lang="pl-PL" sz="20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i wyrównano teren wokół szkoły. 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355" t="20825" r="20169" b="16698"/>
          <a:stretch>
            <a:fillRect/>
          </a:stretch>
        </p:blipFill>
        <p:spPr bwMode="auto">
          <a:xfrm>
            <a:off x="857224" y="1643050"/>
            <a:ext cx="3881465" cy="29110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8787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/>
              <a:t>Zdjęcia z tego okresu…</a:t>
            </a:r>
          </a:p>
        </p:txBody>
      </p:sp>
      <p:pic>
        <p:nvPicPr>
          <p:cNvPr id="1026" name="Picture 2" descr="J:\historia szkoły_prezentacja\P109062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728" y="2276872"/>
            <a:ext cx="4928096" cy="3696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531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/>
              <a:t>Zdjęcia z tego okresu…</a:t>
            </a:r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80733" y="2348880"/>
            <a:ext cx="5039540" cy="37772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754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/>
              <a:t>Zdjęcia z tego okresu…</a:t>
            </a:r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236" t="15211" r="14848" b="11597"/>
          <a:stretch/>
        </p:blipFill>
        <p:spPr bwMode="auto">
          <a:xfrm>
            <a:off x="1996241" y="2247900"/>
            <a:ext cx="5151518" cy="3878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5121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/>
              <a:t>Zdjęcia z tego okresu…</a:t>
            </a:r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235" t="14991" r="13690" b="11155"/>
          <a:stretch/>
        </p:blipFill>
        <p:spPr bwMode="auto">
          <a:xfrm>
            <a:off x="1978755" y="2247900"/>
            <a:ext cx="5186490" cy="3878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3467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/>
              <a:t>Zdjęcia z tego okresu…</a:t>
            </a:r>
          </a:p>
        </p:txBody>
      </p:sp>
      <p:pic>
        <p:nvPicPr>
          <p:cNvPr id="3" name="Symbol zastępczy zawartości 2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01" r="1262" b="11987"/>
          <a:stretch/>
        </p:blipFill>
        <p:spPr>
          <a:xfrm>
            <a:off x="1763688" y="2564904"/>
            <a:ext cx="5760378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14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Od 1 września 1947 roku rozpoczęto nauczanie według programu siedmioklasowej szkoły </a:t>
            </a:r>
            <a:r>
              <a:rPr lang="pl-PL" dirty="0" smtClean="0"/>
              <a:t>podstawowej</a:t>
            </a:r>
            <a:r>
              <a:rPr lang="pl-PL" dirty="0"/>
              <a:t>. W szkole pracowało 4 nauczycieli</a:t>
            </a:r>
            <a:r>
              <a:rPr lang="pl-PL" dirty="0" smtClean="0"/>
              <a:t>.</a:t>
            </a:r>
          </a:p>
          <a:p>
            <a:r>
              <a:rPr lang="pl-PL" dirty="0"/>
              <a:t>W roku 1954 kierownik szkoły pani Józefa </a:t>
            </a:r>
            <a:r>
              <a:rPr lang="pl-PL" dirty="0" err="1"/>
              <a:t>Lirowska</a:t>
            </a:r>
            <a:r>
              <a:rPr lang="pl-PL" dirty="0"/>
              <a:t> podjęła staranie o budowę nowej szkoły. Prezydium Wojewódzkiej Rady Narodowej w Rzeszowie zatwierdziło projekt budowy szkoły.</a:t>
            </a:r>
            <a:br>
              <a:rPr lang="pl-PL" dirty="0"/>
            </a:br>
            <a:endParaRPr lang="pl-PL" dirty="0"/>
          </a:p>
        </p:txBody>
      </p:sp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Historia szkoły</a:t>
            </a:r>
          </a:p>
        </p:txBody>
      </p:sp>
    </p:spTree>
    <p:extLst>
      <p:ext uri="{BB962C8B-B14F-4D97-AF65-F5344CB8AC3E}">
        <p14:creationId xmlns:p14="http://schemas.microsoft.com/office/powerpoint/2010/main" val="161850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827584" y="620688"/>
            <a:ext cx="7756263" cy="1054250"/>
          </a:xfrm>
        </p:spPr>
        <p:txBody>
          <a:bodyPr/>
          <a:lstStyle/>
          <a:p>
            <a:r>
              <a:rPr lang="pl-PL" sz="2800" dirty="0" smtClean="0"/>
              <a:t>Misja szkoły:</a:t>
            </a:r>
            <a:r>
              <a:rPr lang="pl-PL" sz="2800" dirty="0"/>
              <a:t/>
            </a:r>
            <a:br>
              <a:rPr lang="pl-PL" sz="2800" dirty="0"/>
            </a:br>
            <a:endParaRPr lang="pl-PL" sz="2800" dirty="0"/>
          </a:p>
        </p:txBody>
      </p:sp>
      <p:sp>
        <p:nvSpPr>
          <p:cNvPr id="3" name="Prostokąt 2"/>
          <p:cNvSpPr/>
          <p:nvPr/>
        </p:nvSpPr>
        <p:spPr>
          <a:xfrm>
            <a:off x="755576" y="2157968"/>
            <a:ext cx="792088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/>
              <a:t>Nasza szkoła ma wspierać rodzinę w procesie wychowania i nauczania poprzez stwarzanie uczniom optymalnych warunków do ich prawidłowego </a:t>
            </a:r>
            <a:r>
              <a:rPr lang="pl-PL" dirty="0" smtClean="0"/>
              <a:t>i </a:t>
            </a:r>
            <a:r>
              <a:rPr lang="pl-PL" dirty="0"/>
              <a:t>wszechstronnego rozwoju oraz ściśle współpracować </a:t>
            </a:r>
            <a:br>
              <a:rPr lang="pl-PL" dirty="0"/>
            </a:br>
            <a:r>
              <a:rPr lang="pl-PL" dirty="0"/>
              <a:t>z bliższym i dalszym otoczeniem działając dla dobra społeczności szkolnej, lokalnej oraz społeczeństwa polskiego.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 smtClean="0"/>
              <a:t>Chcemy</a:t>
            </a:r>
            <a:r>
              <a:rPr lang="pl-PL" dirty="0"/>
              <a:t>, aby szkoła była bezpieczna, przyjazna uczniom i otwarta, czyli taka, która nie zamyka się na kulturę, sztukę, sport i środowisko lokalne oraz potrafi korzystać z tego, co ją otacza.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 smtClean="0"/>
              <a:t>Pragniemy</a:t>
            </a:r>
            <a:r>
              <a:rPr lang="pl-PL" dirty="0"/>
              <a:t>, aby uczniowie mieli możliwość współdecydowania o tym, co się dzieje w szkole.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 smtClean="0"/>
              <a:t>Zależy </a:t>
            </a:r>
            <a:r>
              <a:rPr lang="pl-PL" dirty="0"/>
              <a:t>nam na tym, aby wychowankowie szkoły podstawowej byli przygotowani do kontynuowania nauki na dalszych etapach kształcenia oraz do życia </a:t>
            </a:r>
            <a:r>
              <a:rPr lang="pl-PL" dirty="0" smtClean="0"/>
              <a:t>w </a:t>
            </a:r>
            <a:r>
              <a:rPr lang="pl-PL" dirty="0"/>
              <a:t>demokratycznym społeczeństwie.</a:t>
            </a:r>
          </a:p>
        </p:txBody>
      </p:sp>
    </p:spTree>
    <p:extLst>
      <p:ext uri="{BB962C8B-B14F-4D97-AF65-F5344CB8AC3E}">
        <p14:creationId xmlns:p14="http://schemas.microsoft.com/office/powerpoint/2010/main" val="352102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491880" y="404664"/>
            <a:ext cx="5006659" cy="568164"/>
          </a:xfrm>
        </p:spPr>
        <p:txBody>
          <a:bodyPr/>
          <a:lstStyle/>
          <a:p>
            <a:r>
              <a:rPr lang="pl-PL" sz="2800" dirty="0"/>
              <a:t>Tradycją w naszej szkole są…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half" idx="2"/>
          </p:nvPr>
        </p:nvSpPr>
        <p:spPr>
          <a:xfrm>
            <a:off x="4427984" y="1124744"/>
            <a:ext cx="3411725" cy="2517289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pl-PL" sz="2000" dirty="0" smtClean="0"/>
              <a:t>Ognisko szkolne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l-PL" sz="2000" dirty="0" smtClean="0"/>
              <a:t>Tydzień misyjny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l-PL" sz="2000" dirty="0" smtClean="0"/>
              <a:t>Mikołajki </a:t>
            </a:r>
            <a:r>
              <a:rPr lang="pl-PL" sz="2000" dirty="0"/>
              <a:t>środowiskowe</a:t>
            </a:r>
          </a:p>
          <a:p>
            <a:endParaRPr lang="pl-PL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34" y="3857628"/>
            <a:ext cx="3369904" cy="2571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981578"/>
            <a:ext cx="3429024" cy="25715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az 8" descr="F:\historia szkoły_prezentacja\6c.JP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6248" y="3286124"/>
            <a:ext cx="3684646" cy="2763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972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491880" y="404664"/>
            <a:ext cx="5006659" cy="568164"/>
          </a:xfrm>
        </p:spPr>
        <p:txBody>
          <a:bodyPr/>
          <a:lstStyle/>
          <a:p>
            <a:r>
              <a:rPr lang="pl-PL" sz="2800" dirty="0"/>
              <a:t>Tradycją w naszej szkole są…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half" idx="2"/>
          </p:nvPr>
        </p:nvSpPr>
        <p:spPr>
          <a:xfrm>
            <a:off x="5214942" y="1142984"/>
            <a:ext cx="3411725" cy="2517289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endParaRPr lang="pl-PL" sz="2000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l-PL" sz="2000" dirty="0" smtClean="0"/>
              <a:t>Spotkanie opłatkowe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l-PL" sz="2000" dirty="0" smtClean="0"/>
              <a:t>Dzień  </a:t>
            </a:r>
            <a:r>
              <a:rPr lang="pl-PL" sz="2000" dirty="0"/>
              <a:t>Seniora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l-PL" sz="2000" dirty="0"/>
              <a:t>Choinka noworoczna 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l-PL" sz="2000" dirty="0"/>
              <a:t>Majówka rodzinna (Festyn szkolny), </a:t>
            </a:r>
          </a:p>
          <a:p>
            <a:endParaRPr lang="pl-PL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34" y="1000108"/>
            <a:ext cx="3214710" cy="2357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0166" y="3643314"/>
            <a:ext cx="3193970" cy="2357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7" name="Obraz 6" descr="F:\historia szkoły_prezentacja\DSCF4337.JPG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2132" y="3857624"/>
            <a:ext cx="3122149" cy="2341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334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0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0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3779912" y="980728"/>
            <a:ext cx="5292080" cy="568164"/>
          </a:xfrm>
        </p:spPr>
        <p:txBody>
          <a:bodyPr/>
          <a:lstStyle/>
          <a:p>
            <a:r>
              <a:rPr lang="pl-PL" dirty="0" smtClean="0"/>
              <a:t>Organizowaliśmy</a:t>
            </a:r>
            <a:r>
              <a:rPr lang="pl-PL" sz="2800" dirty="0" smtClean="0"/>
              <a:t>:</a:t>
            </a:r>
            <a:endParaRPr lang="pl-PL" sz="2800" dirty="0"/>
          </a:p>
        </p:txBody>
      </p:sp>
      <p:sp>
        <p:nvSpPr>
          <p:cNvPr id="8" name="Symbol zastępczy tekstu 7"/>
          <p:cNvSpPr>
            <a:spLocks noGrp="1"/>
          </p:cNvSpPr>
          <p:nvPr>
            <p:ph type="body" sz="half" idx="2"/>
          </p:nvPr>
        </p:nvSpPr>
        <p:spPr>
          <a:xfrm>
            <a:off x="4286248" y="1571612"/>
            <a:ext cx="3411725" cy="2180375"/>
          </a:xfrm>
        </p:spPr>
        <p:txBody>
          <a:bodyPr/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pl-PL" sz="1800" dirty="0" smtClean="0"/>
              <a:t>Gminny </a:t>
            </a:r>
            <a:r>
              <a:rPr lang="pl-PL" sz="1800" dirty="0"/>
              <a:t>Konkurs Przyrodniczy klas </a:t>
            </a:r>
            <a:r>
              <a:rPr lang="pl-PL" sz="1800" dirty="0" smtClean="0"/>
              <a:t>III ,</a:t>
            </a:r>
            <a:endParaRPr lang="pl-PL" sz="18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pl-PL" sz="1800" dirty="0"/>
              <a:t>Międzyszkolny Konkurs Religijny</a:t>
            </a:r>
            <a:r>
              <a:rPr lang="pl-PL" sz="1800" dirty="0" smtClean="0"/>
              <a:t>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pl-PL" sz="1800" dirty="0" smtClean="0"/>
              <a:t>Gminny Konkurs Ortograficzny klas IV-VI –nadal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pl-PL" dirty="0"/>
          </a:p>
          <a:p>
            <a:endParaRPr lang="pl-PL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786" y="1071546"/>
            <a:ext cx="2834886" cy="2139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3817925"/>
            <a:ext cx="2994025" cy="2249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93338" y="3817925"/>
            <a:ext cx="2951163" cy="2225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428268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1979712" y="548680"/>
            <a:ext cx="5472608" cy="640172"/>
          </a:xfrm>
        </p:spPr>
        <p:txBody>
          <a:bodyPr/>
          <a:lstStyle/>
          <a:p>
            <a:r>
              <a:rPr lang="pl-PL" sz="2800" dirty="0"/>
              <a:t>Programy, które realizujemy:</a:t>
            </a:r>
          </a:p>
        </p:txBody>
      </p:sp>
      <p:sp>
        <p:nvSpPr>
          <p:cNvPr id="11" name="Symbol zastępczy tekstu 10"/>
          <p:cNvSpPr>
            <a:spLocks noGrp="1"/>
          </p:cNvSpPr>
          <p:nvPr>
            <p:ph type="body" sz="half" idx="2"/>
          </p:nvPr>
        </p:nvSpPr>
        <p:spPr>
          <a:xfrm>
            <a:off x="5076056" y="1772816"/>
            <a:ext cx="3411725" cy="2517289"/>
          </a:xfrm>
        </p:spPr>
        <p:txBody>
          <a:bodyPr>
            <a:no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2000" dirty="0"/>
              <a:t>Czytające </a:t>
            </a:r>
            <a:r>
              <a:rPr lang="pl-PL" sz="2000" dirty="0" smtClean="0"/>
              <a:t>Szkoły</a:t>
            </a:r>
            <a:endParaRPr lang="pl-PL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2000" dirty="0" smtClean="0"/>
              <a:t>Trzymaj formę</a:t>
            </a:r>
            <a:endParaRPr lang="pl-PL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2000" dirty="0"/>
              <a:t>Spójrz </a:t>
            </a:r>
            <a:r>
              <a:rPr lang="pl-PL" sz="2000" dirty="0" smtClean="0"/>
              <a:t>inaczej</a:t>
            </a:r>
            <a:endParaRPr lang="pl-PL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2000" dirty="0"/>
              <a:t>Klub Bezpiecznego </a:t>
            </a:r>
            <a:r>
              <a:rPr lang="pl-PL" sz="2000" dirty="0" smtClean="0"/>
              <a:t>Puchatka</a:t>
            </a:r>
            <a:endParaRPr lang="pl-PL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2000" dirty="0"/>
              <a:t>Pięć Porcji Warzyw </a:t>
            </a:r>
            <a:br>
              <a:rPr lang="pl-PL" sz="2000" dirty="0"/>
            </a:br>
            <a:r>
              <a:rPr lang="pl-PL" sz="2000" dirty="0"/>
              <a:t>i </a:t>
            </a:r>
            <a:r>
              <a:rPr lang="pl-PL" sz="2000" dirty="0" smtClean="0"/>
              <a:t>Owoców</a:t>
            </a:r>
            <a:endParaRPr lang="pl-PL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2000" dirty="0"/>
              <a:t>Zapobiegaj </a:t>
            </a:r>
            <a:r>
              <a:rPr lang="pl-PL" sz="2000" dirty="0" smtClean="0"/>
              <a:t>Astmie</a:t>
            </a:r>
            <a:endParaRPr lang="pl-PL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2000" dirty="0"/>
              <a:t>Owoce w </a:t>
            </a:r>
            <a:r>
              <a:rPr lang="pl-PL" sz="2000" dirty="0" smtClean="0"/>
              <a:t>Szkole</a:t>
            </a:r>
            <a:endParaRPr lang="pl-PL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2000" dirty="0"/>
              <a:t>Szklanka </a:t>
            </a:r>
            <a:r>
              <a:rPr lang="pl-PL" sz="2000" dirty="0" smtClean="0"/>
              <a:t>Mleka</a:t>
            </a:r>
            <a:endParaRPr lang="pl-PL" sz="2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519" y="1844824"/>
            <a:ext cx="4017612" cy="3017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247927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347864" y="692696"/>
            <a:ext cx="5544616" cy="576064"/>
          </a:xfrm>
        </p:spPr>
        <p:txBody>
          <a:bodyPr/>
          <a:lstStyle/>
          <a:p>
            <a:r>
              <a:rPr lang="pl-PL" dirty="0"/>
              <a:t>Akcje, w które się angażujemy: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148064" y="1844824"/>
            <a:ext cx="3411725" cy="2517289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sz="2000" dirty="0"/>
              <a:t>Szkoła bez </a:t>
            </a:r>
            <a:r>
              <a:rPr lang="pl-PL" sz="2000" dirty="0" smtClean="0"/>
              <a:t>przemocy</a:t>
            </a:r>
            <a:endParaRPr lang="pl-PL" sz="20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sz="2000" dirty="0"/>
              <a:t>Cała Polska Czyta </a:t>
            </a:r>
            <a:r>
              <a:rPr lang="pl-PL" sz="2000" dirty="0" smtClean="0"/>
              <a:t>Dzieciom</a:t>
            </a:r>
            <a:endParaRPr lang="pl-PL" sz="20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sz="2000" dirty="0"/>
              <a:t>Tesco dla </a:t>
            </a:r>
            <a:r>
              <a:rPr lang="pl-PL" sz="2000" dirty="0" smtClean="0"/>
              <a:t>szkół</a:t>
            </a:r>
            <a:endParaRPr lang="pl-PL" sz="20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sz="2000" dirty="0"/>
              <a:t>Góra </a:t>
            </a:r>
            <a:r>
              <a:rPr lang="pl-PL" sz="2000" dirty="0" smtClean="0"/>
              <a:t>Grosza</a:t>
            </a:r>
            <a:endParaRPr lang="pl-PL" sz="20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sz="2000" dirty="0"/>
              <a:t>Dzień </a:t>
            </a:r>
            <a:r>
              <a:rPr lang="pl-PL" sz="2000" dirty="0" smtClean="0"/>
              <a:t>Drzewa</a:t>
            </a:r>
            <a:endParaRPr lang="pl-PL" sz="20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sz="2000" dirty="0"/>
              <a:t>Ekologiczny Pierwszy Dzień </a:t>
            </a:r>
            <a:r>
              <a:rPr lang="pl-PL" sz="2000" dirty="0" smtClean="0"/>
              <a:t>Wiosny</a:t>
            </a:r>
            <a:endParaRPr lang="pl-PL" sz="2000" dirty="0"/>
          </a:p>
          <a:p>
            <a:endParaRPr lang="pl-PL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1412776"/>
            <a:ext cx="2993395" cy="224961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712" y="3933056"/>
            <a:ext cx="3206750" cy="241458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571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576" y="692696"/>
            <a:ext cx="4286579" cy="590777"/>
          </a:xfrm>
        </p:spPr>
        <p:txBody>
          <a:bodyPr/>
          <a:lstStyle/>
          <a:p>
            <a:r>
              <a:rPr lang="pl-PL" dirty="0"/>
              <a:t>Mamy satysfakcję z…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412776"/>
            <a:ext cx="5976664" cy="28803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 smtClean="0"/>
              <a:t>Realizacji projektów edukacyjnych:</a:t>
            </a:r>
            <a:endParaRPr lang="pl-PL" dirty="0"/>
          </a:p>
          <a:p>
            <a:pPr marL="0" indent="0">
              <a:buNone/>
            </a:pPr>
            <a:r>
              <a:rPr lang="pl-PL" dirty="0"/>
              <a:t>,,Więcej na wyższym </a:t>
            </a:r>
            <a:r>
              <a:rPr lang="pl-PL" dirty="0" smtClean="0"/>
              <a:t>poziomie”</a:t>
            </a:r>
          </a:p>
          <a:p>
            <a:pPr marL="0" indent="0">
              <a:buNone/>
            </a:pPr>
            <a:r>
              <a:rPr lang="pl-PL" dirty="0" smtClean="0"/>
              <a:t>,,Pracownie dla szkół” </a:t>
            </a:r>
            <a:endParaRPr lang="pl-PL" dirty="0"/>
          </a:p>
          <a:p>
            <a:pPr marL="0" indent="0">
              <a:buNone/>
            </a:pPr>
            <a:r>
              <a:rPr lang="pl-PL" dirty="0"/>
              <a:t>,,Razem można więcej</a:t>
            </a:r>
            <a:r>
              <a:rPr lang="pl-PL" dirty="0" smtClean="0"/>
              <a:t>!”</a:t>
            </a:r>
          </a:p>
          <a:p>
            <a:pPr marL="0" indent="0">
              <a:buNone/>
            </a:pPr>
            <a:r>
              <a:rPr lang="pl-PL" dirty="0" smtClean="0"/>
              <a:t>,,Nowa jakość”</a:t>
            </a:r>
          </a:p>
          <a:p>
            <a:pPr marL="0" indent="0">
              <a:buNone/>
            </a:pPr>
            <a:r>
              <a:rPr lang="pl-PL" dirty="0" smtClean="0"/>
              <a:t>,,Szansa na lepsze jutro”</a:t>
            </a:r>
          </a:p>
          <a:p>
            <a:pPr marL="0" indent="0">
              <a:buNone/>
            </a:pPr>
            <a:endParaRPr lang="pl-PL" dirty="0" smtClean="0"/>
          </a:p>
          <a:p>
            <a:pPr marL="457200" indent="-457200">
              <a:buFont typeface="+mj-lt"/>
              <a:buAutoNum type="arabicParenR"/>
            </a:pPr>
            <a:endParaRPr lang="pl-PL" dirty="0"/>
          </a:p>
        </p:txBody>
      </p:sp>
      <p:sp>
        <p:nvSpPr>
          <p:cNvPr id="5" name="Schemat blokowy: taśma dziurkowana 4"/>
          <p:cNvSpPr/>
          <p:nvPr/>
        </p:nvSpPr>
        <p:spPr>
          <a:xfrm>
            <a:off x="3786182" y="3357562"/>
            <a:ext cx="4003928" cy="2736304"/>
          </a:xfrm>
          <a:prstGeom prst="flowChartPunchedTap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/>
              <a:t>Dzięki nim uczniowie mogli ciekawie spędzić wolny czas podczas wycieczek,  ciekawych zajęć realizowanych w ramach tych programów, a szkoła </a:t>
            </a:r>
            <a:br>
              <a:rPr lang="pl-PL" dirty="0"/>
            </a:br>
            <a:r>
              <a:rPr lang="pl-PL" dirty="0"/>
              <a:t>wzbogaciła bazę dydaktyczną.</a:t>
            </a:r>
          </a:p>
        </p:txBody>
      </p:sp>
    </p:spTree>
    <p:extLst>
      <p:ext uri="{BB962C8B-B14F-4D97-AF65-F5344CB8AC3E}">
        <p14:creationId xmlns:p14="http://schemas.microsoft.com/office/powerpoint/2010/main" val="306587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148064" y="692696"/>
            <a:ext cx="3422483" cy="568164"/>
          </a:xfrm>
        </p:spPr>
        <p:txBody>
          <a:bodyPr/>
          <a:lstStyle/>
          <a:p>
            <a:r>
              <a:rPr lang="pl-PL" dirty="0"/>
              <a:t>Rozwijamy talenty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072066" y="1571611"/>
            <a:ext cx="3714776" cy="4030927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/>
              <a:t>Udział uczniów </a:t>
            </a: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>w </a:t>
            </a:r>
            <a:r>
              <a:rPr lang="pl-PL" sz="2000" dirty="0"/>
              <a:t>konkursach </a:t>
            </a:r>
            <a:r>
              <a:rPr lang="pl-PL" sz="2000" dirty="0" smtClean="0"/>
              <a:t>szkolnych</a:t>
            </a:r>
            <a:br>
              <a:rPr lang="pl-PL" sz="2000" dirty="0" smtClean="0"/>
            </a:br>
            <a:r>
              <a:rPr lang="pl-PL" sz="2000" dirty="0" smtClean="0"/>
              <a:t> </a:t>
            </a:r>
            <a:r>
              <a:rPr lang="pl-PL" sz="2000" dirty="0"/>
              <a:t>i pozaszkolnych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/>
              <a:t>Szeroka oferta zajęć pozalekcyjnych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/>
              <a:t>Wydawanie gazetki szkolnej ,,Echo Szkoły </a:t>
            </a: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>w </a:t>
            </a:r>
            <a:r>
              <a:rPr lang="pl-PL" sz="2000" dirty="0"/>
              <a:t>Rydzowie” </a:t>
            </a:r>
            <a:r>
              <a:rPr lang="pl-PL" sz="2000" dirty="0" smtClean="0"/>
              <a:t>na </a:t>
            </a:r>
            <a:r>
              <a:rPr lang="pl-PL" sz="2000" dirty="0"/>
              <a:t>platformie Junior Media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/>
              <a:t>Działalność  zespołu tanecznego ,,Pląs</a:t>
            </a:r>
            <a:r>
              <a:rPr lang="pl-PL" sz="2000" dirty="0" smtClean="0"/>
              <a:t>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 smtClean="0"/>
              <a:t>Prowadzenie teatrzyku szkolnego</a:t>
            </a:r>
            <a:endParaRPr lang="pl-PL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/>
              <a:t>Prowadzenie chóru szkolnego</a:t>
            </a:r>
          </a:p>
          <a:p>
            <a:endParaRPr lang="pl-PL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648" y="767711"/>
            <a:ext cx="2359356" cy="302387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7290" y="3786190"/>
            <a:ext cx="3054350" cy="22987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758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Dziękujemy</a:t>
            </a:r>
            <a:endParaRPr lang="pl-PL" dirty="0"/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1"/>
          </p:nvPr>
        </p:nvSpPr>
        <p:spPr>
          <a:xfrm>
            <a:off x="714348" y="4643446"/>
            <a:ext cx="7734747" cy="1500187"/>
          </a:xfrm>
        </p:spPr>
        <p:txBody>
          <a:bodyPr/>
          <a:lstStyle/>
          <a:p>
            <a:endParaRPr lang="pl-PL" dirty="0" smtClean="0"/>
          </a:p>
          <a:p>
            <a:r>
              <a:rPr lang="pl-PL" sz="1400" dirty="0" smtClean="0"/>
              <a:t>Opracowała: p. Agnieszka Bajor na podstawie</a:t>
            </a:r>
          </a:p>
          <a:p>
            <a:r>
              <a:rPr lang="pl-PL" sz="1400" dirty="0" smtClean="0"/>
              <a:t>publikacji p. Anny  Czerkies ,,Historia Szkoły Podstawowej w Rydzowie”</a:t>
            </a:r>
          </a:p>
          <a:p>
            <a:r>
              <a:rPr lang="pl-PL" sz="1400" dirty="0" smtClean="0"/>
              <a:t>Użyte zdjęcia pochodziły ze zbiorów własnych oraz ze źródeł: </a:t>
            </a:r>
            <a:r>
              <a:rPr lang="pl-PL" sz="1400" dirty="0"/>
              <a:t>www.gmina.mielec.pl, </a:t>
            </a:r>
            <a:r>
              <a:rPr lang="pl-PL" sz="1400" dirty="0" smtClean="0"/>
              <a:t>www.nowiny24.pl</a:t>
            </a: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71983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5148064" y="620688"/>
            <a:ext cx="3422483" cy="640172"/>
          </a:xfrm>
        </p:spPr>
        <p:txBody>
          <a:bodyPr/>
          <a:lstStyle/>
          <a:p>
            <a:r>
              <a:rPr lang="pl-PL" dirty="0"/>
              <a:t>Historia szkoły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half" idx="2"/>
          </p:nvPr>
        </p:nvSpPr>
        <p:spPr>
          <a:xfrm>
            <a:off x="4932040" y="1340768"/>
            <a:ext cx="3600400" cy="4032448"/>
          </a:xfrm>
        </p:spPr>
        <p:txBody>
          <a:bodyPr>
            <a:normAutofit fontScale="92500" lnSpcReduction="20000"/>
          </a:bodyPr>
          <a:lstStyle/>
          <a:p>
            <a:pPr marL="365760" lvl="0" indent="-365760">
              <a:buClr>
                <a:srgbClr val="873624"/>
              </a:buClr>
              <a:buFont typeface="Wingdings" pitchFamily="2" charset="2"/>
              <a:buChar char=""/>
            </a:pPr>
            <a:r>
              <a:rPr lang="pl-PL" sz="2400" dirty="0">
                <a:solidFill>
                  <a:prstClr val="black">
                    <a:lumMod val="85000"/>
                    <a:lumOff val="15000"/>
                  </a:prstClr>
                </a:solidFill>
              </a:rPr>
              <a:t>W roku 1955 rozpoczęto budowę nowej szkoły. Wybudowano ją z kredytów państwowych przy dużej pomocy mieszkańców Rydzowa, Grzybowa </a:t>
            </a:r>
            <a:br>
              <a:rPr lang="pl-PL" sz="2400" dirty="0">
                <a:solidFill>
                  <a:prstClr val="black">
                    <a:lumMod val="85000"/>
                    <a:lumOff val="15000"/>
                  </a:prstClr>
                </a:solidFill>
              </a:rPr>
            </a:br>
            <a:r>
              <a:rPr lang="pl-PL" sz="2400" dirty="0">
                <a:solidFill>
                  <a:prstClr val="black">
                    <a:lumMod val="85000"/>
                    <a:lumOff val="15000"/>
                  </a:prstClr>
                </a:solidFill>
              </a:rPr>
              <a:t>i Rudy Dolnej</a:t>
            </a:r>
            <a:r>
              <a:rPr lang="pl-PL" sz="24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.</a:t>
            </a:r>
          </a:p>
          <a:p>
            <a:pPr marL="365760" lvl="0" indent="-365760">
              <a:buClr>
                <a:srgbClr val="873624"/>
              </a:buClr>
              <a:buFont typeface="Wingdings" pitchFamily="2" charset="2"/>
              <a:buChar char=""/>
            </a:pPr>
            <a:r>
              <a:rPr lang="pl-PL" sz="2400" dirty="0">
                <a:solidFill>
                  <a:prstClr val="black">
                    <a:lumMod val="85000"/>
                    <a:lumOff val="15000"/>
                  </a:prstClr>
                </a:solidFill>
              </a:rPr>
              <a:t>We wrześniu 1956 roku nastąpiło otwarcie nowej szkoły, którego dokonał Kierownik Wydziału Oświaty pan Rudolf </a:t>
            </a:r>
            <a:r>
              <a:rPr lang="pl-PL" sz="2400" dirty="0" err="1">
                <a:solidFill>
                  <a:prstClr val="black">
                    <a:lumMod val="85000"/>
                    <a:lumOff val="15000"/>
                  </a:prstClr>
                </a:solidFill>
              </a:rPr>
              <a:t>Junikiewicz</a:t>
            </a:r>
            <a:r>
              <a:rPr lang="pl-PL" sz="2400" dirty="0">
                <a:solidFill>
                  <a:prstClr val="black">
                    <a:lumMod val="85000"/>
                    <a:lumOff val="15000"/>
                  </a:prstClr>
                </a:solidFill>
              </a:rPr>
              <a:t>.</a:t>
            </a:r>
          </a:p>
          <a:p>
            <a:pPr marL="365760" lvl="0" indent="-365760">
              <a:buClr>
                <a:srgbClr val="873624"/>
              </a:buClr>
              <a:buFont typeface="Wingdings" pitchFamily="2" charset="2"/>
              <a:buChar char=""/>
            </a:pPr>
            <a:endParaRPr lang="pl-PL" sz="240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marL="365760" lvl="0" indent="-365760">
              <a:buClr>
                <a:srgbClr val="873624"/>
              </a:buClr>
              <a:buFont typeface="Wingdings" pitchFamily="2" charset="2"/>
              <a:buChar char=""/>
            </a:pPr>
            <a:endParaRPr lang="pl-PL" sz="240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marL="365760" lvl="0" indent="-365760">
              <a:buClr>
                <a:srgbClr val="873624"/>
              </a:buClr>
              <a:buFont typeface="Wingdings" pitchFamily="2" charset="2"/>
              <a:buChar char=""/>
            </a:pPr>
            <a:endParaRPr lang="pl-PL" sz="2400" dirty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endParaRPr lang="pl-PL" dirty="0"/>
          </a:p>
        </p:txBody>
      </p:sp>
      <p:pic>
        <p:nvPicPr>
          <p:cNvPr id="3074" name="Picture 2" descr="C:\Users\Operator\Pictures\2016-10-12\0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1643050"/>
            <a:ext cx="4533389" cy="272003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76342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5148064" y="620688"/>
            <a:ext cx="3422483" cy="640172"/>
          </a:xfrm>
        </p:spPr>
        <p:txBody>
          <a:bodyPr/>
          <a:lstStyle/>
          <a:p>
            <a:r>
              <a:rPr lang="pl-PL" dirty="0"/>
              <a:t>Historia szkoły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half" idx="2"/>
          </p:nvPr>
        </p:nvSpPr>
        <p:spPr>
          <a:xfrm>
            <a:off x="4932040" y="1340768"/>
            <a:ext cx="3600400" cy="4032448"/>
          </a:xfrm>
        </p:spPr>
        <p:txBody>
          <a:bodyPr>
            <a:normAutofit fontScale="92500" lnSpcReduction="20000"/>
          </a:bodyPr>
          <a:lstStyle/>
          <a:p>
            <a:pPr marL="365760" lvl="0" indent="-365760">
              <a:buClr>
                <a:srgbClr val="873624"/>
              </a:buClr>
              <a:buFont typeface="Wingdings" pitchFamily="2" charset="2"/>
              <a:buChar char=""/>
            </a:pPr>
            <a:r>
              <a:rPr lang="pl-PL" sz="2400" dirty="0" smtClean="0"/>
              <a:t>Od 1 września 1958 roku stanowisko kierownicze szkoły objął jej nauczyciel, pan Marian Wrażeń, który kontynuował dzieło poprzedniczki. </a:t>
            </a:r>
            <a:endParaRPr lang="pl-PL" sz="240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marL="365760" lvl="0" indent="-365760">
              <a:buClr>
                <a:srgbClr val="873624"/>
              </a:buClr>
              <a:buFont typeface="Wingdings" pitchFamily="2" charset="2"/>
              <a:buChar char=""/>
            </a:pPr>
            <a:r>
              <a:rPr lang="pl-PL" sz="2400" dirty="0" smtClean="0"/>
              <a:t>Dzięki jego staraniom na palcu szkolnym wybudowano w 1960 roku pierwszy w powiecie mieleckim Dom Nauczyciela. </a:t>
            </a:r>
            <a:endParaRPr lang="pl-PL" sz="2400" dirty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marL="365760" lvl="0" indent="-365760">
              <a:buClr>
                <a:srgbClr val="873624"/>
              </a:buClr>
              <a:buFont typeface="Wingdings" pitchFamily="2" charset="2"/>
              <a:buChar char=""/>
            </a:pPr>
            <a:endParaRPr lang="pl-PL" sz="240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marL="365760" lvl="0" indent="-365760">
              <a:buClr>
                <a:srgbClr val="873624"/>
              </a:buClr>
              <a:buFont typeface="Wingdings" pitchFamily="2" charset="2"/>
              <a:buChar char=""/>
            </a:pPr>
            <a:endParaRPr lang="pl-PL" sz="240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marL="365760" lvl="0" indent="-365760">
              <a:buClr>
                <a:srgbClr val="873624"/>
              </a:buClr>
              <a:buFont typeface="Wingdings" pitchFamily="2" charset="2"/>
              <a:buChar char=""/>
            </a:pPr>
            <a:endParaRPr lang="pl-PL" sz="2400" dirty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endParaRPr lang="pl-PL" dirty="0"/>
          </a:p>
        </p:txBody>
      </p:sp>
      <p:pic>
        <p:nvPicPr>
          <p:cNvPr id="7" name="Symbol zastępczy obrazu 7" descr="003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034" y="500042"/>
            <a:ext cx="4116388" cy="24698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8939">
            <a:off x="236410" y="3366958"/>
            <a:ext cx="4465033" cy="3364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342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Historia szkoły</a:t>
            </a:r>
          </a:p>
        </p:txBody>
      </p:sp>
      <p:pic>
        <p:nvPicPr>
          <p:cNvPr id="17" name="Symbol zastępczy obrazu 16" descr="094.jpg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6" name="Symbol zastępczy tekstu 15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pl-PL" dirty="0" smtClean="0"/>
              <a:t>W tym czasie ogrodzono część szkoły oraz posadzono drzewka owocowe. Przewodniczącym Komitetu Rodzicielskiego był wówczas pan Piotr Pazdro </a:t>
            </a:r>
            <a:br>
              <a:rPr lang="pl-PL" dirty="0" smtClean="0"/>
            </a:br>
            <a:r>
              <a:rPr lang="pl-PL" dirty="0" smtClean="0"/>
              <a:t>z Rydzowa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8396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W latach 1968–73 funkcję dyrektora szkoły sprawował pan Stanisław </a:t>
            </a:r>
            <a:r>
              <a:rPr lang="pl-PL" dirty="0" err="1"/>
              <a:t>Pryga</a:t>
            </a:r>
            <a:r>
              <a:rPr lang="pl-PL" dirty="0" smtClean="0"/>
              <a:t>.</a:t>
            </a:r>
          </a:p>
          <a:p>
            <a:r>
              <a:rPr lang="pl-PL" dirty="0"/>
              <a:t>Od 1 stycznia 1973 roku nastąpiła reorganizacja szkolnictwa podstawowego w związku, z czym nastąpiło obniżenie poziomu organizacji szkoły do punktu filialnego z klasami I – III</a:t>
            </a:r>
            <a:r>
              <a:rPr lang="pl-PL" dirty="0" smtClean="0"/>
              <a:t>.</a:t>
            </a:r>
          </a:p>
        </p:txBody>
      </p:sp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Historia szkoły</a:t>
            </a:r>
          </a:p>
        </p:txBody>
      </p:sp>
    </p:spTree>
    <p:extLst>
      <p:ext uri="{BB962C8B-B14F-4D97-AF65-F5344CB8AC3E}">
        <p14:creationId xmlns:p14="http://schemas.microsoft.com/office/powerpoint/2010/main" val="259572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1.4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warda oprawa">
  <a:themeElements>
    <a:clrScheme name="Twarda oprawa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Twarda oprawa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Twarda oprawa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781</TotalTime>
  <Words>819</Words>
  <Application>Microsoft Office PowerPoint</Application>
  <PresentationFormat>Pokaz na ekranie (4:3)</PresentationFormat>
  <Paragraphs>143</Paragraphs>
  <Slides>58</Slides>
  <Notes>2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58</vt:i4>
      </vt:variant>
    </vt:vector>
  </HeadingPairs>
  <TitlesOfParts>
    <vt:vector size="64" baseType="lpstr">
      <vt:lpstr>Arial</vt:lpstr>
      <vt:lpstr>Book Antiqua</vt:lpstr>
      <vt:lpstr>Calibri</vt:lpstr>
      <vt:lpstr>Courier New</vt:lpstr>
      <vt:lpstr>Wingdings</vt:lpstr>
      <vt:lpstr>Twarda oprawa</vt:lpstr>
      <vt:lpstr>Prezentacja programu PowerPoint</vt:lpstr>
      <vt:lpstr>Historia szkoły</vt:lpstr>
      <vt:lpstr>Historia szkoły</vt:lpstr>
      <vt:lpstr>Historia szkoły</vt:lpstr>
      <vt:lpstr>Historia szkoły</vt:lpstr>
      <vt:lpstr>Historia szkoły</vt:lpstr>
      <vt:lpstr>Historia szkoły</vt:lpstr>
      <vt:lpstr>Historia szkoły</vt:lpstr>
      <vt:lpstr>Historia szkoły</vt:lpstr>
      <vt:lpstr>Pani Maria Wójcik,  p. Stanisława Pryga, p. Zofia Szady</vt:lpstr>
      <vt:lpstr>Zdjęcia z tego okresu…</vt:lpstr>
      <vt:lpstr>Zdjęcia z tego okresu…</vt:lpstr>
      <vt:lpstr>Zdjęcia z tego okresu…</vt:lpstr>
      <vt:lpstr>Zdjęcia z tego okresu…</vt:lpstr>
      <vt:lpstr>Zdjęcia z tego okresu…</vt:lpstr>
      <vt:lpstr>Historia szkoły</vt:lpstr>
      <vt:lpstr>Historia szkoły</vt:lpstr>
      <vt:lpstr>Historia szkoły</vt:lpstr>
      <vt:lpstr>Zdjęcia z tego okresu…</vt:lpstr>
      <vt:lpstr>Zdjęcia z tego okresu…</vt:lpstr>
      <vt:lpstr>Zdjęcia z tego okresu…</vt:lpstr>
      <vt:lpstr>Zdjęcia z tego okresu…</vt:lpstr>
      <vt:lpstr>Zdjęcia z tego okresu…</vt:lpstr>
      <vt:lpstr>Historia szkoły</vt:lpstr>
      <vt:lpstr>Zdjęcia z tego okresu…</vt:lpstr>
      <vt:lpstr>Zdjęcia z tego okresu…</vt:lpstr>
      <vt:lpstr>Zdjęcia z tego okresu…</vt:lpstr>
      <vt:lpstr>Zdjęcia z tego okresu…</vt:lpstr>
      <vt:lpstr>Zdjęcia z tego okresu…</vt:lpstr>
      <vt:lpstr>Historia szkoły</vt:lpstr>
      <vt:lpstr>Historia szkoły</vt:lpstr>
      <vt:lpstr>Zdjęcia z tego okresu…</vt:lpstr>
      <vt:lpstr>Zdjęcia z tego okresu…</vt:lpstr>
      <vt:lpstr>Zdjęcia z tego okresu…</vt:lpstr>
      <vt:lpstr>Zdjęcia z tego okresu…</vt:lpstr>
      <vt:lpstr>Zdjęcia z tego okresu…</vt:lpstr>
      <vt:lpstr>Historia szkoły</vt:lpstr>
      <vt:lpstr>Zdjęcia z tego okresu…</vt:lpstr>
      <vt:lpstr>Zdjęcia z tego okresu…</vt:lpstr>
      <vt:lpstr>Zdjęcia z tego okresu…</vt:lpstr>
      <vt:lpstr>Zdjęcia z tego okresu…</vt:lpstr>
      <vt:lpstr>Zdjęcia z tego okresu…</vt:lpstr>
      <vt:lpstr>Historia szkoły</vt:lpstr>
      <vt:lpstr>Historia szkoły</vt:lpstr>
      <vt:lpstr>Zdjęcia z tego okresu…</vt:lpstr>
      <vt:lpstr>Zdjęcia z tego okresu…</vt:lpstr>
      <vt:lpstr>Zdjęcia z tego okresu…</vt:lpstr>
      <vt:lpstr>Zdjęcia z tego okresu…</vt:lpstr>
      <vt:lpstr>Zdjęcia z tego okresu…</vt:lpstr>
      <vt:lpstr>Misja szkoły: </vt:lpstr>
      <vt:lpstr>Tradycją w naszej szkole są…</vt:lpstr>
      <vt:lpstr>Tradycją w naszej szkole są…</vt:lpstr>
      <vt:lpstr>Organizowaliśmy:</vt:lpstr>
      <vt:lpstr>Programy, które realizujemy:</vt:lpstr>
      <vt:lpstr>Akcje, w które się angażujemy:</vt:lpstr>
      <vt:lpstr>Mamy satysfakcję z…</vt:lpstr>
      <vt:lpstr>Rozwijamy talenty</vt:lpstr>
      <vt:lpstr>Dziękujemy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60-lecie Szkoły Podstawowej  w Rydzowie</dc:title>
  <dc:creator>Darek</dc:creator>
  <cp:lastModifiedBy>l.pezda</cp:lastModifiedBy>
  <cp:revision>89</cp:revision>
  <dcterms:created xsi:type="dcterms:W3CDTF">2016-10-09T21:50:30Z</dcterms:created>
  <dcterms:modified xsi:type="dcterms:W3CDTF">2018-09-19T11:16:08Z</dcterms:modified>
</cp:coreProperties>
</file>