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04" r:id="rId3"/>
    <p:sldId id="325" r:id="rId4"/>
    <p:sldId id="276" r:id="rId5"/>
    <p:sldId id="285" r:id="rId6"/>
    <p:sldId id="312" r:id="rId7"/>
    <p:sldId id="326" r:id="rId8"/>
    <p:sldId id="327" r:id="rId9"/>
    <p:sldId id="313" r:id="rId10"/>
    <p:sldId id="303" r:id="rId11"/>
    <p:sldId id="272" r:id="rId12"/>
    <p:sldId id="318" r:id="rId13"/>
    <p:sldId id="302" r:id="rId14"/>
    <p:sldId id="319" r:id="rId15"/>
    <p:sldId id="299" r:id="rId16"/>
    <p:sldId id="317" r:id="rId17"/>
    <p:sldId id="328" r:id="rId18"/>
    <p:sldId id="330" r:id="rId19"/>
    <p:sldId id="331" r:id="rId20"/>
    <p:sldId id="332" r:id="rId21"/>
    <p:sldId id="333" r:id="rId22"/>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0" autoAdjust="0"/>
  </p:normalViewPr>
  <p:slideViewPr>
    <p:cSldViewPr>
      <p:cViewPr varScale="1">
        <p:scale>
          <a:sx n="109" d="100"/>
          <a:sy n="109" d="100"/>
        </p:scale>
        <p:origin x="7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zytkownik\Desktop\kalkulacja%20stawki%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zytkownik\Desktop\zestawienie%20odpady%20MPGK%202020%202021%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zytkownik\Desktop\zestawienie%20odpady%20MPGK%202020%202021%2020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ilośćodpadów!$B$3</c:f>
              <c:strCache>
                <c:ptCount val="1"/>
                <c:pt idx="0">
                  <c:v>niesegregowane [t]</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ilośćodpadów!$C$2:$N$2</c:f>
              <c:strCache>
                <c:ptCount val="12"/>
                <c:pt idx="0">
                  <c:v>rok 2012</c:v>
                </c:pt>
                <c:pt idx="1">
                  <c:v>rok 2013</c:v>
                </c:pt>
                <c:pt idx="2">
                  <c:v>rok 2014</c:v>
                </c:pt>
                <c:pt idx="3">
                  <c:v>rok 2015</c:v>
                </c:pt>
                <c:pt idx="4">
                  <c:v>rok 2016</c:v>
                </c:pt>
                <c:pt idx="5">
                  <c:v>rok 2017</c:v>
                </c:pt>
                <c:pt idx="6">
                  <c:v>rok 2018</c:v>
                </c:pt>
                <c:pt idx="7">
                  <c:v>rok 2019</c:v>
                </c:pt>
                <c:pt idx="8">
                  <c:v> rok 2020</c:v>
                </c:pt>
                <c:pt idx="9">
                  <c:v>rok 2021</c:v>
                </c:pt>
                <c:pt idx="10">
                  <c:v>rok 2022</c:v>
                </c:pt>
                <c:pt idx="11">
                  <c:v>rok 2023 (I-X)</c:v>
                </c:pt>
              </c:strCache>
            </c:strRef>
          </c:cat>
          <c:val>
            <c:numRef>
              <c:f>ilośćodpadów!$C$3:$N$3</c:f>
              <c:numCache>
                <c:formatCode>#,##0.00</c:formatCode>
                <c:ptCount val="12"/>
                <c:pt idx="0">
                  <c:v>1495.64</c:v>
                </c:pt>
                <c:pt idx="1">
                  <c:v>1569.64</c:v>
                </c:pt>
                <c:pt idx="2">
                  <c:v>1691.11</c:v>
                </c:pt>
                <c:pt idx="3">
                  <c:v>1733.08</c:v>
                </c:pt>
                <c:pt idx="4">
                  <c:v>2012.22</c:v>
                </c:pt>
                <c:pt idx="5">
                  <c:v>2164.5189999999998</c:v>
                </c:pt>
                <c:pt idx="6">
                  <c:v>2264.7640000000001</c:v>
                </c:pt>
                <c:pt idx="7">
                  <c:v>2061.29</c:v>
                </c:pt>
                <c:pt idx="8">
                  <c:v>1880.22</c:v>
                </c:pt>
                <c:pt idx="9">
                  <c:v>1868.48</c:v>
                </c:pt>
                <c:pt idx="10">
                  <c:v>1832.52</c:v>
                </c:pt>
                <c:pt idx="11">
                  <c:v>1718</c:v>
                </c:pt>
              </c:numCache>
            </c:numRef>
          </c:val>
        </c:ser>
        <c:ser>
          <c:idx val="1"/>
          <c:order val="1"/>
          <c:tx>
            <c:strRef>
              <c:f>ilośćodpadów!$B$4</c:f>
              <c:strCache>
                <c:ptCount val="1"/>
                <c:pt idx="0">
                  <c:v>odpady selektywne [t]</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ilośćodpadów!$C$2:$N$2</c:f>
              <c:strCache>
                <c:ptCount val="12"/>
                <c:pt idx="0">
                  <c:v>rok 2012</c:v>
                </c:pt>
                <c:pt idx="1">
                  <c:v>rok 2013</c:v>
                </c:pt>
                <c:pt idx="2">
                  <c:v>rok 2014</c:v>
                </c:pt>
                <c:pt idx="3">
                  <c:v>rok 2015</c:v>
                </c:pt>
                <c:pt idx="4">
                  <c:v>rok 2016</c:v>
                </c:pt>
                <c:pt idx="5">
                  <c:v>rok 2017</c:v>
                </c:pt>
                <c:pt idx="6">
                  <c:v>rok 2018</c:v>
                </c:pt>
                <c:pt idx="7">
                  <c:v>rok 2019</c:v>
                </c:pt>
                <c:pt idx="8">
                  <c:v> rok 2020</c:v>
                </c:pt>
                <c:pt idx="9">
                  <c:v>rok 2021</c:v>
                </c:pt>
                <c:pt idx="10">
                  <c:v>rok 2022</c:v>
                </c:pt>
                <c:pt idx="11">
                  <c:v>rok 2023 (I-X)</c:v>
                </c:pt>
              </c:strCache>
            </c:strRef>
          </c:cat>
          <c:val>
            <c:numRef>
              <c:f>ilośćodpadów!$C$4:$N$4</c:f>
              <c:numCache>
                <c:formatCode>#,##0.00</c:formatCode>
                <c:ptCount val="12"/>
                <c:pt idx="0">
                  <c:v>149.53</c:v>
                </c:pt>
                <c:pt idx="1">
                  <c:v>89.42</c:v>
                </c:pt>
                <c:pt idx="2">
                  <c:v>156.19999999999999</c:v>
                </c:pt>
                <c:pt idx="3">
                  <c:v>119.6</c:v>
                </c:pt>
                <c:pt idx="4">
                  <c:v>219.54</c:v>
                </c:pt>
                <c:pt idx="5">
                  <c:v>236.64</c:v>
                </c:pt>
                <c:pt idx="6">
                  <c:v>290.47300000000001</c:v>
                </c:pt>
                <c:pt idx="7">
                  <c:v>375.41</c:v>
                </c:pt>
                <c:pt idx="8">
                  <c:v>781.06600000000003</c:v>
                </c:pt>
                <c:pt idx="9">
                  <c:v>949.07</c:v>
                </c:pt>
                <c:pt idx="10">
                  <c:v>840</c:v>
                </c:pt>
                <c:pt idx="11">
                  <c:v>724.28</c:v>
                </c:pt>
              </c:numCache>
            </c:numRef>
          </c:val>
        </c:ser>
        <c:ser>
          <c:idx val="2"/>
          <c:order val="2"/>
          <c:tx>
            <c:strRef>
              <c:f>ilośćodpadów!$B$5</c:f>
              <c:strCache>
                <c:ptCount val="1"/>
                <c:pt idx="0">
                  <c:v>inne w tym wielkogabarytowe [t]</c:v>
                </c:pt>
              </c:strCache>
            </c:strRef>
          </c:tx>
          <c:spPr>
            <a:solidFill>
              <a:schemeClr val="accent3">
                <a:alpha val="70000"/>
              </a:schemeClr>
            </a:solidFill>
            <a:ln>
              <a:noFill/>
            </a:ln>
            <a:effectLst/>
          </c:spPr>
          <c:invertIfNegative val="0"/>
          <c:dLbls>
            <c:dLbl>
              <c:idx val="10"/>
              <c:layout>
                <c:manualLayout>
                  <c:x val="-1.2751618160872478E-3"/>
                  <c:y val="-3.3458799440315955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ilośćodpadów!$C$2:$N$2</c:f>
              <c:strCache>
                <c:ptCount val="12"/>
                <c:pt idx="0">
                  <c:v>rok 2012</c:v>
                </c:pt>
                <c:pt idx="1">
                  <c:v>rok 2013</c:v>
                </c:pt>
                <c:pt idx="2">
                  <c:v>rok 2014</c:v>
                </c:pt>
                <c:pt idx="3">
                  <c:v>rok 2015</c:v>
                </c:pt>
                <c:pt idx="4">
                  <c:v>rok 2016</c:v>
                </c:pt>
                <c:pt idx="5">
                  <c:v>rok 2017</c:v>
                </c:pt>
                <c:pt idx="6">
                  <c:v>rok 2018</c:v>
                </c:pt>
                <c:pt idx="7">
                  <c:v>rok 2019</c:v>
                </c:pt>
                <c:pt idx="8">
                  <c:v> rok 2020</c:v>
                </c:pt>
                <c:pt idx="9">
                  <c:v>rok 2021</c:v>
                </c:pt>
                <c:pt idx="10">
                  <c:v>rok 2022</c:v>
                </c:pt>
                <c:pt idx="11">
                  <c:v>rok 2023 (I-X)</c:v>
                </c:pt>
              </c:strCache>
            </c:strRef>
          </c:cat>
          <c:val>
            <c:numRef>
              <c:f>ilośćodpadów!$C$5:$N$5</c:f>
              <c:numCache>
                <c:formatCode>#,##0.00</c:formatCode>
                <c:ptCount val="12"/>
                <c:pt idx="0">
                  <c:v>53.91</c:v>
                </c:pt>
                <c:pt idx="1">
                  <c:v>65.5</c:v>
                </c:pt>
                <c:pt idx="2">
                  <c:v>79.209999999999994</c:v>
                </c:pt>
                <c:pt idx="3">
                  <c:v>81.397000000000006</c:v>
                </c:pt>
                <c:pt idx="4">
                  <c:v>83.382000000000005</c:v>
                </c:pt>
                <c:pt idx="5">
                  <c:v>150.64400000000001</c:v>
                </c:pt>
                <c:pt idx="6">
                  <c:v>163.935</c:v>
                </c:pt>
                <c:pt idx="7">
                  <c:v>276.55900000000003</c:v>
                </c:pt>
                <c:pt idx="8">
                  <c:v>241.94</c:v>
                </c:pt>
                <c:pt idx="9">
                  <c:v>185.77</c:v>
                </c:pt>
                <c:pt idx="10">
                  <c:v>141.16</c:v>
                </c:pt>
                <c:pt idx="11">
                  <c:v>115.39</c:v>
                </c:pt>
              </c:numCache>
            </c:numRef>
          </c:val>
        </c:ser>
        <c:dLbls>
          <c:dLblPos val="ctr"/>
          <c:showLegendKey val="0"/>
          <c:showVal val="1"/>
          <c:showCatName val="0"/>
          <c:showSerName val="0"/>
          <c:showPercent val="0"/>
          <c:showBubbleSize val="0"/>
        </c:dLbls>
        <c:gapWidth val="50"/>
        <c:overlap val="100"/>
        <c:axId val="277995376"/>
        <c:axId val="278983344"/>
      </c:barChart>
      <c:catAx>
        <c:axId val="27799537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78983344"/>
        <c:crosses val="autoZero"/>
        <c:auto val="1"/>
        <c:lblAlgn val="ctr"/>
        <c:lblOffset val="100"/>
        <c:noMultiLvlLbl val="0"/>
      </c:catAx>
      <c:valAx>
        <c:axId val="278983344"/>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77995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pl-PL"/>
              <a:t>Z</a:t>
            </a:r>
            <a:r>
              <a:rPr lang="en-US"/>
              <a:t>agospodarowanie odpadów PSZOK</a:t>
            </a:r>
          </a:p>
        </c:rich>
      </c:tx>
      <c:layout>
        <c:manualLayout>
          <c:xMode val="edge"/>
          <c:yMode val="edge"/>
          <c:x val="4.0695273384924444E-2"/>
          <c:y val="6.1144356348827346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1.8004602403011688E-3"/>
          <c:y val="3.4055137016613529E-2"/>
          <c:w val="0.98214648001623051"/>
          <c:h val="0.80880494776254319"/>
        </c:manualLayout>
      </c:layout>
      <c:barChart>
        <c:barDir val="col"/>
        <c:grouping val="clustered"/>
        <c:varyColors val="0"/>
        <c:ser>
          <c:idx val="1"/>
          <c:order val="1"/>
          <c:tx>
            <c:strRef>
              <c:f>'PSZOK 2020.2021.2022'!$D$1</c:f>
              <c:strCache>
                <c:ptCount val="1"/>
                <c:pt idx="0">
                  <c:v>zagospodarowanie odpadów PSZOK</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'PSZOK 2020.2021.2022'!$B$2:$B$47</c:f>
              <c:strCache>
                <c:ptCount val="45"/>
                <c:pt idx="0">
                  <c:v>I 2020</c:v>
                </c:pt>
                <c:pt idx="1">
                  <c:v>II 2020</c:v>
                </c:pt>
                <c:pt idx="2">
                  <c:v>III 2020</c:v>
                </c:pt>
                <c:pt idx="3">
                  <c:v>IV 2020</c:v>
                </c:pt>
                <c:pt idx="4">
                  <c:v>V 2020</c:v>
                </c:pt>
                <c:pt idx="5">
                  <c:v>VI 2020</c:v>
                </c:pt>
                <c:pt idx="6">
                  <c:v>VII 2020</c:v>
                </c:pt>
                <c:pt idx="7">
                  <c:v>VIII 2020</c:v>
                </c:pt>
                <c:pt idx="8">
                  <c:v>IX 2020</c:v>
                </c:pt>
                <c:pt idx="9">
                  <c:v>X 2020</c:v>
                </c:pt>
                <c:pt idx="10">
                  <c:v>XI 2020</c:v>
                </c:pt>
                <c:pt idx="11">
                  <c:v>XII 2020</c:v>
                </c:pt>
                <c:pt idx="12">
                  <c:v>I 2021</c:v>
                </c:pt>
                <c:pt idx="13">
                  <c:v>II 2021</c:v>
                </c:pt>
                <c:pt idx="14">
                  <c:v>III 2021</c:v>
                </c:pt>
                <c:pt idx="15">
                  <c:v>IV 2021</c:v>
                </c:pt>
                <c:pt idx="16">
                  <c:v>V 2021</c:v>
                </c:pt>
                <c:pt idx="17">
                  <c:v>VI 2021</c:v>
                </c:pt>
                <c:pt idx="18">
                  <c:v>VII 2021</c:v>
                </c:pt>
                <c:pt idx="19">
                  <c:v>VIII 2021</c:v>
                </c:pt>
                <c:pt idx="20">
                  <c:v>IX 2021</c:v>
                </c:pt>
                <c:pt idx="21">
                  <c:v>X 2021</c:v>
                </c:pt>
                <c:pt idx="22">
                  <c:v>XI 2021</c:v>
                </c:pt>
                <c:pt idx="23">
                  <c:v>XII 2021</c:v>
                </c:pt>
                <c:pt idx="24">
                  <c:v>I 2022</c:v>
                </c:pt>
                <c:pt idx="25">
                  <c:v>II 2022</c:v>
                </c:pt>
                <c:pt idx="26">
                  <c:v>III 2022</c:v>
                </c:pt>
                <c:pt idx="27">
                  <c:v>IV 2023</c:v>
                </c:pt>
                <c:pt idx="28">
                  <c:v>V 2024</c:v>
                </c:pt>
                <c:pt idx="29">
                  <c:v>VI 2022</c:v>
                </c:pt>
                <c:pt idx="30">
                  <c:v>VII 2022</c:v>
                </c:pt>
                <c:pt idx="31">
                  <c:v>VIII 2022</c:v>
                </c:pt>
                <c:pt idx="32">
                  <c:v>IX 2022</c:v>
                </c:pt>
                <c:pt idx="33">
                  <c:v>X 2022</c:v>
                </c:pt>
                <c:pt idx="34">
                  <c:v>XI 2022</c:v>
                </c:pt>
                <c:pt idx="35">
                  <c:v>XII 2022</c:v>
                </c:pt>
                <c:pt idx="36">
                  <c:v>I 2023</c:v>
                </c:pt>
                <c:pt idx="37">
                  <c:v>II 2023</c:v>
                </c:pt>
                <c:pt idx="38">
                  <c:v>III 2023</c:v>
                </c:pt>
                <c:pt idx="39">
                  <c:v>IV 2023</c:v>
                </c:pt>
                <c:pt idx="40">
                  <c:v>V 2023</c:v>
                </c:pt>
                <c:pt idx="41">
                  <c:v>VI 2023</c:v>
                </c:pt>
                <c:pt idx="42">
                  <c:v>VII 2023</c:v>
                </c:pt>
                <c:pt idx="43">
                  <c:v>VIII 2023</c:v>
                </c:pt>
                <c:pt idx="44">
                  <c:v>IX 2023</c:v>
                </c:pt>
              </c:strCache>
            </c:strRef>
          </c:cat>
          <c:val>
            <c:numRef>
              <c:f>'PSZOK 2020.2021.2022'!$D$2:$D$47</c:f>
              <c:numCache>
                <c:formatCode>#\ ##0.00\ "zł"</c:formatCode>
                <c:ptCount val="45"/>
                <c:pt idx="0">
                  <c:v>696.82</c:v>
                </c:pt>
                <c:pt idx="1">
                  <c:v>1229.9000000000001</c:v>
                </c:pt>
                <c:pt idx="2">
                  <c:v>364.61</c:v>
                </c:pt>
                <c:pt idx="3">
                  <c:v>0</c:v>
                </c:pt>
                <c:pt idx="4">
                  <c:v>2837.62</c:v>
                </c:pt>
                <c:pt idx="5">
                  <c:v>2500.27</c:v>
                </c:pt>
                <c:pt idx="6">
                  <c:v>3269.59</c:v>
                </c:pt>
                <c:pt idx="7">
                  <c:v>2814.96</c:v>
                </c:pt>
                <c:pt idx="8">
                  <c:v>2817.85</c:v>
                </c:pt>
                <c:pt idx="9">
                  <c:v>1610.51</c:v>
                </c:pt>
                <c:pt idx="10">
                  <c:v>1242.3499999999999</c:v>
                </c:pt>
                <c:pt idx="11">
                  <c:v>2369.7399999999998</c:v>
                </c:pt>
                <c:pt idx="12">
                  <c:v>3326.51</c:v>
                </c:pt>
                <c:pt idx="13">
                  <c:v>4331.45</c:v>
                </c:pt>
                <c:pt idx="14">
                  <c:v>4996.62</c:v>
                </c:pt>
                <c:pt idx="15">
                  <c:v>7053.59</c:v>
                </c:pt>
                <c:pt idx="16">
                  <c:v>8870.69</c:v>
                </c:pt>
                <c:pt idx="17">
                  <c:v>11404.15</c:v>
                </c:pt>
                <c:pt idx="18">
                  <c:v>10759.5</c:v>
                </c:pt>
                <c:pt idx="19">
                  <c:v>17542.759999999998</c:v>
                </c:pt>
                <c:pt idx="20">
                  <c:v>12222.47</c:v>
                </c:pt>
                <c:pt idx="21">
                  <c:v>16957.080000000002</c:v>
                </c:pt>
                <c:pt idx="22">
                  <c:v>11195.5</c:v>
                </c:pt>
                <c:pt idx="23">
                  <c:v>11117.52</c:v>
                </c:pt>
                <c:pt idx="24">
                  <c:v>8428.9699999999993</c:v>
                </c:pt>
                <c:pt idx="25">
                  <c:v>9681.66</c:v>
                </c:pt>
                <c:pt idx="26">
                  <c:v>11381.04</c:v>
                </c:pt>
                <c:pt idx="27">
                  <c:v>12630.82</c:v>
                </c:pt>
                <c:pt idx="28">
                  <c:v>14251.240000000002</c:v>
                </c:pt>
                <c:pt idx="29">
                  <c:v>14728.39</c:v>
                </c:pt>
                <c:pt idx="30">
                  <c:v>16473.68</c:v>
                </c:pt>
                <c:pt idx="31">
                  <c:v>20520.43</c:v>
                </c:pt>
                <c:pt idx="32">
                  <c:v>16211.659999999998</c:v>
                </c:pt>
                <c:pt idx="33">
                  <c:v>15871.85</c:v>
                </c:pt>
                <c:pt idx="34">
                  <c:v>14155.339999999997</c:v>
                </c:pt>
                <c:pt idx="35">
                  <c:v>14446.080000000002</c:v>
                </c:pt>
                <c:pt idx="36">
                  <c:v>7865.2100000000009</c:v>
                </c:pt>
                <c:pt idx="37">
                  <c:v>10462.499999999998</c:v>
                </c:pt>
                <c:pt idx="38">
                  <c:v>10610.140000000001</c:v>
                </c:pt>
                <c:pt idx="39">
                  <c:v>14366.810000000001</c:v>
                </c:pt>
                <c:pt idx="40">
                  <c:v>17169.080000000002</c:v>
                </c:pt>
                <c:pt idx="41">
                  <c:v>15324.55</c:v>
                </c:pt>
                <c:pt idx="42">
                  <c:v>17805.100000000002</c:v>
                </c:pt>
                <c:pt idx="43">
                  <c:v>21487.47</c:v>
                </c:pt>
                <c:pt idx="44">
                  <c:v>20013.479999999996</c:v>
                </c:pt>
              </c:numCache>
            </c:numRef>
          </c:val>
        </c:ser>
        <c:dLbls>
          <c:dLblPos val="outEnd"/>
          <c:showLegendKey val="0"/>
          <c:showVal val="1"/>
          <c:showCatName val="0"/>
          <c:showSerName val="0"/>
          <c:showPercent val="0"/>
          <c:showBubbleSize val="0"/>
        </c:dLbls>
        <c:gapWidth val="444"/>
        <c:overlap val="-90"/>
        <c:axId val="277527720"/>
        <c:axId val="277520664"/>
        <c:extLst>
          <c:ext xmlns:c15="http://schemas.microsoft.com/office/drawing/2012/chart" uri="{02D57815-91ED-43cb-92C2-25804820EDAC}">
            <c15:filteredBarSeries>
              <c15:ser>
                <c:idx val="0"/>
                <c:order val="0"/>
                <c:tx>
                  <c:strRef>
                    <c:extLst>
                      <c:ext uri="{02D57815-91ED-43cb-92C2-25804820EDAC}">
                        <c15:formulaRef>
                          <c15:sqref>'PSZOK 2020.2021.2022'!$C$1</c15:sqref>
                        </c15:formulaRef>
                      </c:ext>
                    </c:extLst>
                    <c:strCache>
                      <c:ptCount val="1"/>
                      <c:pt idx="0">
                        <c:v>prowadzenie PSZOK</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'PSZOK 2020.2021.2022'!$B$2:$B$47</c15:sqref>
                        </c15:formulaRef>
                      </c:ext>
                    </c:extLst>
                    <c:strCache>
                      <c:ptCount val="45"/>
                      <c:pt idx="0">
                        <c:v>I 2020</c:v>
                      </c:pt>
                      <c:pt idx="1">
                        <c:v>II 2020</c:v>
                      </c:pt>
                      <c:pt idx="2">
                        <c:v>III 2020</c:v>
                      </c:pt>
                      <c:pt idx="3">
                        <c:v>IV 2020</c:v>
                      </c:pt>
                      <c:pt idx="4">
                        <c:v>V 2020</c:v>
                      </c:pt>
                      <c:pt idx="5">
                        <c:v>VI 2020</c:v>
                      </c:pt>
                      <c:pt idx="6">
                        <c:v>VII 2020</c:v>
                      </c:pt>
                      <c:pt idx="7">
                        <c:v>VIII 2020</c:v>
                      </c:pt>
                      <c:pt idx="8">
                        <c:v>IX 2020</c:v>
                      </c:pt>
                      <c:pt idx="9">
                        <c:v>X 2020</c:v>
                      </c:pt>
                      <c:pt idx="10">
                        <c:v>XI 2020</c:v>
                      </c:pt>
                      <c:pt idx="11">
                        <c:v>XII 2020</c:v>
                      </c:pt>
                      <c:pt idx="12">
                        <c:v>I 2021</c:v>
                      </c:pt>
                      <c:pt idx="13">
                        <c:v>II 2021</c:v>
                      </c:pt>
                      <c:pt idx="14">
                        <c:v>III 2021</c:v>
                      </c:pt>
                      <c:pt idx="15">
                        <c:v>IV 2021</c:v>
                      </c:pt>
                      <c:pt idx="16">
                        <c:v>V 2021</c:v>
                      </c:pt>
                      <c:pt idx="17">
                        <c:v>VI 2021</c:v>
                      </c:pt>
                      <c:pt idx="18">
                        <c:v>VII 2021</c:v>
                      </c:pt>
                      <c:pt idx="19">
                        <c:v>VIII 2021</c:v>
                      </c:pt>
                      <c:pt idx="20">
                        <c:v>IX 2021</c:v>
                      </c:pt>
                      <c:pt idx="21">
                        <c:v>X 2021</c:v>
                      </c:pt>
                      <c:pt idx="22">
                        <c:v>XI 2021</c:v>
                      </c:pt>
                      <c:pt idx="23">
                        <c:v>XII 2021</c:v>
                      </c:pt>
                      <c:pt idx="24">
                        <c:v>I 2022</c:v>
                      </c:pt>
                      <c:pt idx="25">
                        <c:v>II 2022</c:v>
                      </c:pt>
                      <c:pt idx="26">
                        <c:v>III 2022</c:v>
                      </c:pt>
                      <c:pt idx="27">
                        <c:v>IV 2023</c:v>
                      </c:pt>
                      <c:pt idx="28">
                        <c:v>V 2024</c:v>
                      </c:pt>
                      <c:pt idx="29">
                        <c:v>VI 2022</c:v>
                      </c:pt>
                      <c:pt idx="30">
                        <c:v>VII 2022</c:v>
                      </c:pt>
                      <c:pt idx="31">
                        <c:v>VIII 2022</c:v>
                      </c:pt>
                      <c:pt idx="32">
                        <c:v>IX 2022</c:v>
                      </c:pt>
                      <c:pt idx="33">
                        <c:v>X 2022</c:v>
                      </c:pt>
                      <c:pt idx="34">
                        <c:v>XI 2022</c:v>
                      </c:pt>
                      <c:pt idx="35">
                        <c:v>XII 2022</c:v>
                      </c:pt>
                      <c:pt idx="36">
                        <c:v>I 2023</c:v>
                      </c:pt>
                      <c:pt idx="37">
                        <c:v>II 2023</c:v>
                      </c:pt>
                      <c:pt idx="38">
                        <c:v>III 2023</c:v>
                      </c:pt>
                      <c:pt idx="39">
                        <c:v>IV 2023</c:v>
                      </c:pt>
                      <c:pt idx="40">
                        <c:v>V 2023</c:v>
                      </c:pt>
                      <c:pt idx="41">
                        <c:v>VI 2023</c:v>
                      </c:pt>
                      <c:pt idx="42">
                        <c:v>VII 2023</c:v>
                      </c:pt>
                      <c:pt idx="43">
                        <c:v>VIII 2023</c:v>
                      </c:pt>
                      <c:pt idx="44">
                        <c:v>IX 2023</c:v>
                      </c:pt>
                    </c:strCache>
                  </c:strRef>
                </c:cat>
                <c:val>
                  <c:numRef>
                    <c:extLst>
                      <c:ext uri="{02D57815-91ED-43cb-92C2-25804820EDAC}">
                        <c15:formulaRef>
                          <c15:sqref>'PSZOK 2020.2021.2022'!$C$2:$C$47</c15:sqref>
                        </c15:formulaRef>
                      </c:ext>
                    </c:extLst>
                    <c:numCache>
                      <c:formatCode>#\ ##0.00\ "zł"</c:formatCode>
                      <c:ptCount val="45"/>
                      <c:pt idx="0">
                        <c:v>7627.59</c:v>
                      </c:pt>
                      <c:pt idx="1">
                        <c:v>7665.25</c:v>
                      </c:pt>
                      <c:pt idx="2">
                        <c:v>7792.1</c:v>
                      </c:pt>
                      <c:pt idx="3">
                        <c:v>7432.44</c:v>
                      </c:pt>
                      <c:pt idx="4">
                        <c:v>10072.530000000001</c:v>
                      </c:pt>
                      <c:pt idx="5">
                        <c:v>7317.76</c:v>
                      </c:pt>
                      <c:pt idx="6">
                        <c:v>9006.06</c:v>
                      </c:pt>
                      <c:pt idx="7">
                        <c:v>9215.57</c:v>
                      </c:pt>
                      <c:pt idx="8">
                        <c:v>9798.2099999999991</c:v>
                      </c:pt>
                      <c:pt idx="9">
                        <c:v>10687.43</c:v>
                      </c:pt>
                      <c:pt idx="10">
                        <c:v>10592.19</c:v>
                      </c:pt>
                      <c:pt idx="11">
                        <c:v>10510.82</c:v>
                      </c:pt>
                      <c:pt idx="12">
                        <c:v>6748.83</c:v>
                      </c:pt>
                      <c:pt idx="13">
                        <c:v>8870.49</c:v>
                      </c:pt>
                      <c:pt idx="14">
                        <c:v>8430.8799999999992</c:v>
                      </c:pt>
                      <c:pt idx="15">
                        <c:v>9387.68</c:v>
                      </c:pt>
                      <c:pt idx="16">
                        <c:v>8551.4599999999991</c:v>
                      </c:pt>
                      <c:pt idx="17">
                        <c:v>10797.53</c:v>
                      </c:pt>
                      <c:pt idx="18">
                        <c:v>8411.4699999999993</c:v>
                      </c:pt>
                      <c:pt idx="19">
                        <c:v>10373.719999999999</c:v>
                      </c:pt>
                      <c:pt idx="20">
                        <c:v>11378.45</c:v>
                      </c:pt>
                      <c:pt idx="21">
                        <c:v>9779.5</c:v>
                      </c:pt>
                      <c:pt idx="22">
                        <c:v>14024.05</c:v>
                      </c:pt>
                      <c:pt idx="23">
                        <c:v>9929.74</c:v>
                      </c:pt>
                      <c:pt idx="24">
                        <c:v>6953.85</c:v>
                      </c:pt>
                      <c:pt idx="25">
                        <c:v>9925.85</c:v>
                      </c:pt>
                      <c:pt idx="26">
                        <c:v>11425.22</c:v>
                      </c:pt>
                      <c:pt idx="27">
                        <c:v>13826.11</c:v>
                      </c:pt>
                      <c:pt idx="28">
                        <c:v>9675.9599999999991</c:v>
                      </c:pt>
                      <c:pt idx="29">
                        <c:v>11936.71</c:v>
                      </c:pt>
                      <c:pt idx="30">
                        <c:v>11219.81</c:v>
                      </c:pt>
                      <c:pt idx="31">
                        <c:v>11641.38</c:v>
                      </c:pt>
                      <c:pt idx="32">
                        <c:v>9980.44</c:v>
                      </c:pt>
                      <c:pt idx="33">
                        <c:v>9948.15</c:v>
                      </c:pt>
                      <c:pt idx="34">
                        <c:v>25579.54</c:v>
                      </c:pt>
                      <c:pt idx="35">
                        <c:v>12341.32</c:v>
                      </c:pt>
                      <c:pt idx="36">
                        <c:v>11179.99</c:v>
                      </c:pt>
                      <c:pt idx="37">
                        <c:v>11510.78</c:v>
                      </c:pt>
                      <c:pt idx="38">
                        <c:v>16145.17</c:v>
                      </c:pt>
                      <c:pt idx="39">
                        <c:v>12181.27</c:v>
                      </c:pt>
                      <c:pt idx="40">
                        <c:v>14276.41</c:v>
                      </c:pt>
                      <c:pt idx="41">
                        <c:v>13382.77</c:v>
                      </c:pt>
                      <c:pt idx="42">
                        <c:v>11627.71</c:v>
                      </c:pt>
                      <c:pt idx="43">
                        <c:v>12301.24</c:v>
                      </c:pt>
                      <c:pt idx="44">
                        <c:v>13018.04</c:v>
                      </c:pt>
                    </c:numCache>
                  </c:numRef>
                </c:val>
              </c15:ser>
            </c15:filteredBarSeries>
          </c:ext>
        </c:extLst>
      </c:barChart>
      <c:catAx>
        <c:axId val="2775277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pl-PL"/>
          </a:p>
        </c:txPr>
        <c:crossAx val="277520664"/>
        <c:crosses val="autoZero"/>
        <c:auto val="1"/>
        <c:lblAlgn val="ctr"/>
        <c:lblOffset val="100"/>
        <c:noMultiLvlLbl val="0"/>
      </c:catAx>
      <c:valAx>
        <c:axId val="277520664"/>
        <c:scaling>
          <c:orientation val="minMax"/>
        </c:scaling>
        <c:delete val="1"/>
        <c:axPos val="l"/>
        <c:numFmt formatCode="#\ ##0.00\ &quot;zł&quot;" sourceLinked="1"/>
        <c:majorTickMark val="none"/>
        <c:minorTickMark val="none"/>
        <c:tickLblPos val="nextTo"/>
        <c:crossAx val="277527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pl-PL"/>
              <a:t>Prowadzenie PSZOK</a:t>
            </a:r>
          </a:p>
        </c:rich>
      </c:tx>
      <c:layout>
        <c:manualLayout>
          <c:xMode val="edge"/>
          <c:yMode val="edge"/>
          <c:x val="0.40892761431136898"/>
          <c:y val="1.3050570962479609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1.4456499368922579E-2"/>
          <c:y val="4.8614757660394102E-2"/>
          <c:w val="0.9681957013883703"/>
          <c:h val="0.67474587952505327"/>
        </c:manualLayout>
      </c:layout>
      <c:barChart>
        <c:barDir val="col"/>
        <c:grouping val="clustered"/>
        <c:varyColors val="0"/>
        <c:ser>
          <c:idx val="0"/>
          <c:order val="0"/>
          <c:tx>
            <c:strRef>
              <c:f>'PSZOK 2020.2021.2022'!$C$1</c:f>
              <c:strCache>
                <c:ptCount val="1"/>
                <c:pt idx="0">
                  <c:v>prowadzenie PSZOK</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'PSZOK 2020.2021.2022'!$B$2:$B$47</c:f>
              <c:strCache>
                <c:ptCount val="45"/>
                <c:pt idx="0">
                  <c:v>I 2020</c:v>
                </c:pt>
                <c:pt idx="1">
                  <c:v>II 2020</c:v>
                </c:pt>
                <c:pt idx="2">
                  <c:v>III 2020</c:v>
                </c:pt>
                <c:pt idx="3">
                  <c:v>IV 2020</c:v>
                </c:pt>
                <c:pt idx="4">
                  <c:v>V 2020</c:v>
                </c:pt>
                <c:pt idx="5">
                  <c:v>VI 2020</c:v>
                </c:pt>
                <c:pt idx="6">
                  <c:v>VII 2020</c:v>
                </c:pt>
                <c:pt idx="7">
                  <c:v>VIII 2020</c:v>
                </c:pt>
                <c:pt idx="8">
                  <c:v>IX 2020</c:v>
                </c:pt>
                <c:pt idx="9">
                  <c:v>X 2020</c:v>
                </c:pt>
                <c:pt idx="10">
                  <c:v>XI 2020</c:v>
                </c:pt>
                <c:pt idx="11">
                  <c:v>XII 2020</c:v>
                </c:pt>
                <c:pt idx="12">
                  <c:v>I 2021</c:v>
                </c:pt>
                <c:pt idx="13">
                  <c:v>II 2021</c:v>
                </c:pt>
                <c:pt idx="14">
                  <c:v>III 2021</c:v>
                </c:pt>
                <c:pt idx="15">
                  <c:v>IV 2021</c:v>
                </c:pt>
                <c:pt idx="16">
                  <c:v>V 2021</c:v>
                </c:pt>
                <c:pt idx="17">
                  <c:v>VI 2021</c:v>
                </c:pt>
                <c:pt idx="18">
                  <c:v>VII 2021</c:v>
                </c:pt>
                <c:pt idx="19">
                  <c:v>VIII 2021</c:v>
                </c:pt>
                <c:pt idx="20">
                  <c:v>IX 2021</c:v>
                </c:pt>
                <c:pt idx="21">
                  <c:v>X 2021</c:v>
                </c:pt>
                <c:pt idx="22">
                  <c:v>XI 2021</c:v>
                </c:pt>
                <c:pt idx="23">
                  <c:v>XII 2021</c:v>
                </c:pt>
                <c:pt idx="24">
                  <c:v>I 2022</c:v>
                </c:pt>
                <c:pt idx="25">
                  <c:v>II 2022</c:v>
                </c:pt>
                <c:pt idx="26">
                  <c:v>III 2022</c:v>
                </c:pt>
                <c:pt idx="27">
                  <c:v>IV 2023</c:v>
                </c:pt>
                <c:pt idx="28">
                  <c:v>V 2024</c:v>
                </c:pt>
                <c:pt idx="29">
                  <c:v>VI 2022</c:v>
                </c:pt>
                <c:pt idx="30">
                  <c:v>VII 2022</c:v>
                </c:pt>
                <c:pt idx="31">
                  <c:v>VIII 2022</c:v>
                </c:pt>
                <c:pt idx="32">
                  <c:v>IX 2022</c:v>
                </c:pt>
                <c:pt idx="33">
                  <c:v>X 2022</c:v>
                </c:pt>
                <c:pt idx="34">
                  <c:v>XI 2022</c:v>
                </c:pt>
                <c:pt idx="35">
                  <c:v>XII 2022</c:v>
                </c:pt>
                <c:pt idx="36">
                  <c:v>I 2023</c:v>
                </c:pt>
                <c:pt idx="37">
                  <c:v>II 2023</c:v>
                </c:pt>
                <c:pt idx="38">
                  <c:v>III 2023</c:v>
                </c:pt>
                <c:pt idx="39">
                  <c:v>IV 2023</c:v>
                </c:pt>
                <c:pt idx="40">
                  <c:v>V 2023</c:v>
                </c:pt>
                <c:pt idx="41">
                  <c:v>VI 2023</c:v>
                </c:pt>
                <c:pt idx="42">
                  <c:v>VII 2023</c:v>
                </c:pt>
                <c:pt idx="43">
                  <c:v>VIII 2023</c:v>
                </c:pt>
                <c:pt idx="44">
                  <c:v>IX 2023</c:v>
                </c:pt>
              </c:strCache>
            </c:strRef>
          </c:cat>
          <c:val>
            <c:numRef>
              <c:f>'PSZOK 2020.2021.2022'!$C$2:$C$47</c:f>
              <c:numCache>
                <c:formatCode>#\ ##0.00\ "zł"</c:formatCode>
                <c:ptCount val="45"/>
                <c:pt idx="0">
                  <c:v>7627.59</c:v>
                </c:pt>
                <c:pt idx="1">
                  <c:v>7665.25</c:v>
                </c:pt>
                <c:pt idx="2">
                  <c:v>7792.1</c:v>
                </c:pt>
                <c:pt idx="3">
                  <c:v>7432.44</c:v>
                </c:pt>
                <c:pt idx="4">
                  <c:v>10072.530000000001</c:v>
                </c:pt>
                <c:pt idx="5">
                  <c:v>7317.76</c:v>
                </c:pt>
                <c:pt idx="6">
                  <c:v>9006.06</c:v>
                </c:pt>
                <c:pt idx="7">
                  <c:v>9215.57</c:v>
                </c:pt>
                <c:pt idx="8">
                  <c:v>9798.2099999999991</c:v>
                </c:pt>
                <c:pt idx="9">
                  <c:v>10687.43</c:v>
                </c:pt>
                <c:pt idx="10">
                  <c:v>10592.19</c:v>
                </c:pt>
                <c:pt idx="11">
                  <c:v>10510.82</c:v>
                </c:pt>
                <c:pt idx="12">
                  <c:v>6748.83</c:v>
                </c:pt>
                <c:pt idx="13">
                  <c:v>8870.49</c:v>
                </c:pt>
                <c:pt idx="14">
                  <c:v>8430.8799999999992</c:v>
                </c:pt>
                <c:pt idx="15">
                  <c:v>9387.68</c:v>
                </c:pt>
                <c:pt idx="16">
                  <c:v>8551.4599999999991</c:v>
                </c:pt>
                <c:pt idx="17">
                  <c:v>10797.53</c:v>
                </c:pt>
                <c:pt idx="18">
                  <c:v>8411.4699999999993</c:v>
                </c:pt>
                <c:pt idx="19">
                  <c:v>10373.719999999999</c:v>
                </c:pt>
                <c:pt idx="20">
                  <c:v>11378.45</c:v>
                </c:pt>
                <c:pt idx="21">
                  <c:v>9779.5</c:v>
                </c:pt>
                <c:pt idx="22">
                  <c:v>14024.05</c:v>
                </c:pt>
                <c:pt idx="23">
                  <c:v>9929.74</c:v>
                </c:pt>
                <c:pt idx="24">
                  <c:v>6953.85</c:v>
                </c:pt>
                <c:pt idx="25">
                  <c:v>9925.85</c:v>
                </c:pt>
                <c:pt idx="26">
                  <c:v>11425.22</c:v>
                </c:pt>
                <c:pt idx="27">
                  <c:v>13826.11</c:v>
                </c:pt>
                <c:pt idx="28">
                  <c:v>9675.9599999999991</c:v>
                </c:pt>
                <c:pt idx="29">
                  <c:v>11936.71</c:v>
                </c:pt>
                <c:pt idx="30">
                  <c:v>11219.81</c:v>
                </c:pt>
                <c:pt idx="31">
                  <c:v>11641.38</c:v>
                </c:pt>
                <c:pt idx="32">
                  <c:v>9980.44</c:v>
                </c:pt>
                <c:pt idx="33">
                  <c:v>9948.15</c:v>
                </c:pt>
                <c:pt idx="34">
                  <c:v>25579.54</c:v>
                </c:pt>
                <c:pt idx="35">
                  <c:v>12341.32</c:v>
                </c:pt>
                <c:pt idx="36">
                  <c:v>11179.99</c:v>
                </c:pt>
                <c:pt idx="37">
                  <c:v>11510.78</c:v>
                </c:pt>
                <c:pt idx="38">
                  <c:v>16145.17</c:v>
                </c:pt>
                <c:pt idx="39">
                  <c:v>12181.27</c:v>
                </c:pt>
                <c:pt idx="40">
                  <c:v>14276.41</c:v>
                </c:pt>
                <c:pt idx="41">
                  <c:v>13382.77</c:v>
                </c:pt>
                <c:pt idx="42">
                  <c:v>11627.71</c:v>
                </c:pt>
                <c:pt idx="43">
                  <c:v>12301.24</c:v>
                </c:pt>
                <c:pt idx="44">
                  <c:v>13018.04</c:v>
                </c:pt>
              </c:numCache>
            </c:numRef>
          </c:val>
        </c:ser>
        <c:dLbls>
          <c:dLblPos val="outEnd"/>
          <c:showLegendKey val="0"/>
          <c:showVal val="1"/>
          <c:showCatName val="0"/>
          <c:showSerName val="0"/>
          <c:showPercent val="0"/>
          <c:showBubbleSize val="0"/>
        </c:dLbls>
        <c:gapWidth val="444"/>
        <c:overlap val="-90"/>
        <c:axId val="277521840"/>
        <c:axId val="277526544"/>
      </c:barChart>
      <c:dateAx>
        <c:axId val="27752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pl-PL"/>
          </a:p>
        </c:txPr>
        <c:crossAx val="277526544"/>
        <c:crosses val="autoZero"/>
        <c:auto val="0"/>
        <c:lblOffset val="100"/>
        <c:baseTimeUnit val="days"/>
      </c:dateAx>
      <c:valAx>
        <c:axId val="277526544"/>
        <c:scaling>
          <c:orientation val="minMax"/>
        </c:scaling>
        <c:delete val="1"/>
        <c:axPos val="l"/>
        <c:numFmt formatCode="#\ ##0.00\ &quot;zł&quot;" sourceLinked="1"/>
        <c:majorTickMark val="none"/>
        <c:minorTickMark val="none"/>
        <c:tickLblPos val="nextTo"/>
        <c:crossAx val="27752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6065" cy="497333"/>
          </a:xfrm>
          <a:prstGeom prst="rect">
            <a:avLst/>
          </a:prstGeom>
        </p:spPr>
        <p:txBody>
          <a:bodyPr vert="horz" lIns="88203" tIns="44102" rIns="88203" bIns="44102" rtlCol="0"/>
          <a:lstStyle>
            <a:lvl1pPr algn="l">
              <a:defRPr sz="1200"/>
            </a:lvl1pPr>
          </a:lstStyle>
          <a:p>
            <a:endParaRPr lang="pl-PL"/>
          </a:p>
        </p:txBody>
      </p:sp>
      <p:sp>
        <p:nvSpPr>
          <p:cNvPr id="3" name="Symbol zastępczy daty 2"/>
          <p:cNvSpPr>
            <a:spLocks noGrp="1"/>
          </p:cNvSpPr>
          <p:nvPr>
            <p:ph type="dt" idx="1"/>
          </p:nvPr>
        </p:nvSpPr>
        <p:spPr>
          <a:xfrm>
            <a:off x="3850092" y="1"/>
            <a:ext cx="2946065" cy="497333"/>
          </a:xfrm>
          <a:prstGeom prst="rect">
            <a:avLst/>
          </a:prstGeom>
        </p:spPr>
        <p:txBody>
          <a:bodyPr vert="horz" lIns="88203" tIns="44102" rIns="88203" bIns="44102" rtlCol="0"/>
          <a:lstStyle>
            <a:lvl1pPr algn="r">
              <a:defRPr sz="1200"/>
            </a:lvl1pPr>
          </a:lstStyle>
          <a:p>
            <a:fld id="{74FAFD45-4A73-4560-94B4-0B84E020B509}" type="datetimeFigureOut">
              <a:rPr lang="pl-PL" smtClean="0"/>
              <a:t>21-11-2023</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88203" tIns="44102" rIns="88203" bIns="44102" rtlCol="0" anchor="ctr"/>
          <a:lstStyle/>
          <a:p>
            <a:endParaRPr lang="pl-PL"/>
          </a:p>
        </p:txBody>
      </p:sp>
      <p:sp>
        <p:nvSpPr>
          <p:cNvPr id="5" name="Symbol zastępczy notatek 4"/>
          <p:cNvSpPr>
            <a:spLocks noGrp="1"/>
          </p:cNvSpPr>
          <p:nvPr>
            <p:ph type="body" sz="quarter" idx="3"/>
          </p:nvPr>
        </p:nvSpPr>
        <p:spPr>
          <a:xfrm>
            <a:off x="679160" y="4777782"/>
            <a:ext cx="5439355" cy="3907834"/>
          </a:xfrm>
          <a:prstGeom prst="rect">
            <a:avLst/>
          </a:prstGeom>
        </p:spPr>
        <p:txBody>
          <a:bodyPr vert="horz" lIns="88203" tIns="44102" rIns="88203" bIns="44102"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305"/>
            <a:ext cx="2946065" cy="497333"/>
          </a:xfrm>
          <a:prstGeom prst="rect">
            <a:avLst/>
          </a:prstGeom>
        </p:spPr>
        <p:txBody>
          <a:bodyPr vert="horz" lIns="88203" tIns="44102" rIns="88203" bIns="44102"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092" y="9429305"/>
            <a:ext cx="2946065" cy="497333"/>
          </a:xfrm>
          <a:prstGeom prst="rect">
            <a:avLst/>
          </a:prstGeom>
        </p:spPr>
        <p:txBody>
          <a:bodyPr vert="horz" lIns="88203" tIns="44102" rIns="88203" bIns="44102" rtlCol="0" anchor="b"/>
          <a:lstStyle>
            <a:lvl1pPr algn="r">
              <a:defRPr sz="1200"/>
            </a:lvl1pPr>
          </a:lstStyle>
          <a:p>
            <a:fld id="{B39748BA-7971-4FC6-9F20-CFF1D566BE39}" type="slidenum">
              <a:rPr lang="pl-PL" smtClean="0"/>
              <a:t>‹#›</a:t>
            </a:fld>
            <a:endParaRPr lang="pl-PL"/>
          </a:p>
        </p:txBody>
      </p:sp>
    </p:spTree>
    <p:extLst>
      <p:ext uri="{BB962C8B-B14F-4D97-AF65-F5344CB8AC3E}">
        <p14:creationId xmlns:p14="http://schemas.microsoft.com/office/powerpoint/2010/main" val="143443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39748BA-7971-4FC6-9F20-CFF1D566BE39}" type="slidenum">
              <a:rPr lang="pl-PL" smtClean="0"/>
              <a:t>11</a:t>
            </a:fld>
            <a:endParaRPr lang="pl-PL"/>
          </a:p>
        </p:txBody>
      </p:sp>
    </p:spTree>
    <p:extLst>
      <p:ext uri="{BB962C8B-B14F-4D97-AF65-F5344CB8AC3E}">
        <p14:creationId xmlns:p14="http://schemas.microsoft.com/office/powerpoint/2010/main" val="19324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39748BA-7971-4FC6-9F20-CFF1D566BE39}" type="slidenum">
              <a:rPr lang="pl-PL" smtClean="0"/>
              <a:t>13</a:t>
            </a:fld>
            <a:endParaRPr lang="pl-PL"/>
          </a:p>
        </p:txBody>
      </p:sp>
    </p:spTree>
    <p:extLst>
      <p:ext uri="{BB962C8B-B14F-4D97-AF65-F5344CB8AC3E}">
        <p14:creationId xmlns:p14="http://schemas.microsoft.com/office/powerpoint/2010/main" val="373844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39748BA-7971-4FC6-9F20-CFF1D566BE39}" type="slidenum">
              <a:rPr lang="pl-PL" smtClean="0"/>
              <a:t>14</a:t>
            </a:fld>
            <a:endParaRPr lang="pl-PL"/>
          </a:p>
        </p:txBody>
      </p:sp>
    </p:spTree>
    <p:extLst>
      <p:ext uri="{BB962C8B-B14F-4D97-AF65-F5344CB8AC3E}">
        <p14:creationId xmlns:p14="http://schemas.microsoft.com/office/powerpoint/2010/main" val="748771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39748BA-7971-4FC6-9F20-CFF1D566BE39}" type="slidenum">
              <a:rPr lang="pl-PL" smtClean="0"/>
              <a:t>15</a:t>
            </a:fld>
            <a:endParaRPr lang="pl-PL"/>
          </a:p>
        </p:txBody>
      </p:sp>
    </p:spTree>
    <p:extLst>
      <p:ext uri="{BB962C8B-B14F-4D97-AF65-F5344CB8AC3E}">
        <p14:creationId xmlns:p14="http://schemas.microsoft.com/office/powerpoint/2010/main" val="1370832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21-11-2023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bg1"/>
            </a:gs>
            <a:gs pos="83000">
              <a:schemeClr val="bg1">
                <a:lumMod val="95000"/>
              </a:schemeClr>
            </a:gs>
            <a:gs pos="100000">
              <a:schemeClr val="bg1">
                <a:lumMod val="95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21-11-2023</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gif"/><Relationship Id="rId2" Type="http://schemas.openxmlformats.org/officeDocument/2006/relationships/hyperlink" Target="https://gmina.mielec.pl/pliki/Uchwaly/2022/uchwala_rgm_2022_xxxi_240.pdf" TargetMode="External"/><Relationship Id="rId1" Type="http://schemas.openxmlformats.org/officeDocument/2006/relationships/slideLayout" Target="../slideLayouts/slideLayout1.xml"/><Relationship Id="rId6" Type="http://schemas.openxmlformats.org/officeDocument/2006/relationships/hyperlink" Target="https://gmina.mielec.pl/pliki/Uchwaly/2016/uchwala_rgm_2016_xxi_136.pdf" TargetMode="External"/><Relationship Id="rId5" Type="http://schemas.openxmlformats.org/officeDocument/2006/relationships/hyperlink" Target="https://gmina.mielec.pl/pliki/Uchwaly/2019/uchwala_rgm_2019_xiii_101.pdf" TargetMode="External"/><Relationship Id="rId4" Type="http://schemas.openxmlformats.org/officeDocument/2006/relationships/hyperlink" Target="https://gmina.mielec.pl/pliki/Uchwaly/2019/uchwala_rgm_2019_xiii_102.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gmina.mielec.pl/pliki/Komunikaty/Ustalenie%20Stawki%2018%20z%C5%8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7119" y="548680"/>
            <a:ext cx="6417714" cy="1470025"/>
          </a:xfrm>
        </p:spPr>
        <p:txBody>
          <a:bodyPr>
            <a:noAutofit/>
          </a:bodyPr>
          <a:lstStyle/>
          <a:p>
            <a:r>
              <a:rPr lang="pl-PL" sz="5400" b="1" dirty="0" smtClean="0"/>
              <a:t>Odpady komunalne w Gminie Mielec</a:t>
            </a:r>
            <a:endParaRPr lang="pl-PL" sz="5400" b="1" dirty="0"/>
          </a:p>
        </p:txBody>
      </p:sp>
      <p:sp>
        <p:nvSpPr>
          <p:cNvPr id="4" name="pole tekstowe 3"/>
          <p:cNvSpPr txBox="1"/>
          <p:nvPr/>
        </p:nvSpPr>
        <p:spPr>
          <a:xfrm>
            <a:off x="114916" y="6191747"/>
            <a:ext cx="5025735" cy="584775"/>
          </a:xfrm>
          <a:prstGeom prst="rect">
            <a:avLst/>
          </a:prstGeom>
          <a:noFill/>
        </p:spPr>
        <p:txBody>
          <a:bodyPr wrap="none" rtlCol="0">
            <a:spAutoFit/>
          </a:bodyPr>
          <a:lstStyle/>
          <a:p>
            <a:r>
              <a:rPr lang="pl-PL" sz="1600" dirty="0" smtClean="0"/>
              <a:t>Sporządził: </a:t>
            </a:r>
            <a:r>
              <a:rPr lang="pl-PL" sz="1600" b="1" dirty="0" smtClean="0"/>
              <a:t>Mirosław Serafin</a:t>
            </a:r>
          </a:p>
          <a:p>
            <a:r>
              <a:rPr lang="pl-PL" sz="1600" dirty="0" smtClean="0"/>
              <a:t>Kierownik Referatu Środowiska i Gospodarki Przestrzennej</a:t>
            </a:r>
            <a:endParaRPr lang="pl-PL" sz="1600" dirty="0"/>
          </a:p>
        </p:txBody>
      </p:sp>
      <p:sp>
        <p:nvSpPr>
          <p:cNvPr id="7" name="pole tekstowe 6"/>
          <p:cNvSpPr txBox="1"/>
          <p:nvPr/>
        </p:nvSpPr>
        <p:spPr>
          <a:xfrm>
            <a:off x="7236296" y="6314858"/>
            <a:ext cx="1744388" cy="338554"/>
          </a:xfrm>
          <a:prstGeom prst="rect">
            <a:avLst/>
          </a:prstGeom>
          <a:noFill/>
        </p:spPr>
        <p:txBody>
          <a:bodyPr wrap="none" rtlCol="0">
            <a:spAutoFit/>
          </a:bodyPr>
          <a:lstStyle/>
          <a:p>
            <a:r>
              <a:rPr lang="pl-PL" sz="1600" b="1" dirty="0" smtClean="0"/>
              <a:t>Mielec 20.11.2023</a:t>
            </a:r>
            <a:endParaRPr lang="pl-PL" sz="1600" b="1" dirty="0"/>
          </a:p>
        </p:txBody>
      </p:sp>
      <p:pic>
        <p:nvPicPr>
          <p:cNvPr id="3" name="Obraz 2" descr="Kabina ciężarówki z otwartymi drzwiam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2276872"/>
            <a:ext cx="4141804" cy="31063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619671" y="692696"/>
            <a:ext cx="5832648" cy="707886"/>
          </a:xfrm>
          <a:prstGeom prst="rect">
            <a:avLst/>
          </a:prstGeom>
        </p:spPr>
        <p:txBody>
          <a:bodyPr wrap="square">
            <a:spAutoFit/>
          </a:bodyPr>
          <a:lstStyle/>
          <a:p>
            <a:pPr algn="ctr">
              <a:defRPr sz="2000" b="0" i="0" u="none" strike="noStrike" kern="1200" cap="none" spc="0" normalizeH="0" baseline="0">
                <a:solidFill>
                  <a:prstClr val="black">
                    <a:lumMod val="65000"/>
                    <a:lumOff val="35000"/>
                  </a:prstClr>
                </a:solidFill>
                <a:latin typeface="+mj-lt"/>
                <a:ea typeface="+mj-ea"/>
                <a:cs typeface="+mj-cs"/>
              </a:defRPr>
            </a:pPr>
            <a:r>
              <a:rPr lang="pl-PL" b="1" dirty="0"/>
              <a:t>Ilość </a:t>
            </a:r>
            <a:r>
              <a:rPr lang="pl-PL" b="1" dirty="0" smtClean="0"/>
              <a:t>odpadów komunalnych z terenu Gminy Mielec w </a:t>
            </a:r>
            <a:r>
              <a:rPr lang="pl-PL" b="1" dirty="0"/>
              <a:t>latach </a:t>
            </a:r>
            <a:r>
              <a:rPr lang="pl-PL" b="1" dirty="0" smtClean="0"/>
              <a:t>2012-2023 [t]</a:t>
            </a:r>
            <a:endParaRPr lang="pl-PL" b="1" dirty="0"/>
          </a:p>
        </p:txBody>
      </p:sp>
      <p:graphicFrame>
        <p:nvGraphicFramePr>
          <p:cNvPr id="4" name="Tabela 3" descr="Ilość odpadów komunalnych z terenu Gminy Mielec w latach 2012-2023 [t]"/>
          <p:cNvGraphicFramePr>
            <a:graphicFrameLocks noGrp="1"/>
          </p:cNvGraphicFramePr>
          <p:nvPr>
            <p:extLst>
              <p:ext uri="{D42A27DB-BD31-4B8C-83A1-F6EECF244321}">
                <p14:modId xmlns:p14="http://schemas.microsoft.com/office/powerpoint/2010/main" val="145847432"/>
              </p:ext>
            </p:extLst>
          </p:nvPr>
        </p:nvGraphicFramePr>
        <p:xfrm>
          <a:off x="107504" y="1556792"/>
          <a:ext cx="8928992" cy="3864428"/>
        </p:xfrm>
        <a:graphic>
          <a:graphicData uri="http://schemas.openxmlformats.org/drawingml/2006/table">
            <a:tbl>
              <a:tblPr firstRow="1"/>
              <a:tblGrid>
                <a:gridCol w="1080120"/>
                <a:gridCol w="648072"/>
                <a:gridCol w="648072"/>
                <a:gridCol w="648072"/>
                <a:gridCol w="648072"/>
                <a:gridCol w="648072"/>
                <a:gridCol w="648072"/>
                <a:gridCol w="648072"/>
                <a:gridCol w="648072"/>
                <a:gridCol w="720080"/>
                <a:gridCol w="648072"/>
                <a:gridCol w="648072"/>
                <a:gridCol w="648072"/>
              </a:tblGrid>
              <a:tr h="648072">
                <a:tc>
                  <a:txBody>
                    <a:bodyPr/>
                    <a:lstStyle/>
                    <a:p>
                      <a:pPr algn="r" fontAlgn="b"/>
                      <a:r>
                        <a:rPr lang="pl-PL" sz="1300" b="0" i="0" u="none" strike="noStrike" dirty="0">
                          <a:solidFill>
                            <a:srgbClr val="000000"/>
                          </a:solidFill>
                          <a:effectLst/>
                          <a:latin typeface="Calibri" panose="020F0502020204030204" pitchFamily="34" charset="0"/>
                        </a:rPr>
                        <a:t> </a:t>
                      </a:r>
                    </a:p>
                  </a:txBody>
                  <a:tcPr marL="8285" marR="8285" marT="82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2013</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2015</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2019</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 rok 2020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2021</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2022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rok 2023 (I-X)</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176130">
                <a:tc>
                  <a:txBody>
                    <a:bodyPr/>
                    <a:lstStyle/>
                    <a:p>
                      <a:pPr algn="ctr" fontAlgn="b"/>
                      <a:r>
                        <a:rPr lang="pl-PL" sz="1200" b="0" i="0" u="none" strike="noStrike" dirty="0" smtClean="0">
                          <a:solidFill>
                            <a:srgbClr val="000000"/>
                          </a:solidFill>
                          <a:effectLst/>
                          <a:latin typeface="Calibri" panose="020F0502020204030204" pitchFamily="34" charset="0"/>
                        </a:rPr>
                        <a:t>Niesegregowane </a:t>
                      </a:r>
                      <a:r>
                        <a:rPr lang="pl-PL" sz="1200" b="0" i="0" u="none" strike="noStrike" dirty="0">
                          <a:solidFill>
                            <a:srgbClr val="000000"/>
                          </a:solidFill>
                          <a:effectLst/>
                          <a:latin typeface="Calibri" panose="020F0502020204030204" pitchFamily="34" charset="0"/>
                        </a:rPr>
                        <a:t>[t]</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1 495,64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1 569,64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1 691,11</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1 733,08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2 012,22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2 164,52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2 264,76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2 061,29</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1 880,22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a:solidFill>
                            <a:srgbClr val="000000"/>
                          </a:solidFill>
                          <a:effectLst/>
                          <a:latin typeface="Calibri" panose="020F0502020204030204" pitchFamily="34" charset="0"/>
                        </a:rPr>
                        <a:t>1 868,48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1 832,52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1 718,00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840094">
                <a:tc>
                  <a:txBody>
                    <a:bodyPr/>
                    <a:lstStyle/>
                    <a:p>
                      <a:pPr algn="ctr" fontAlgn="b"/>
                      <a:r>
                        <a:rPr lang="pl-PL" sz="1200" b="0" i="0" u="none" strike="noStrike" dirty="0">
                          <a:solidFill>
                            <a:srgbClr val="000000"/>
                          </a:solidFill>
                          <a:effectLst/>
                          <a:latin typeface="Calibri" panose="020F0502020204030204" pitchFamily="34" charset="0"/>
                        </a:rPr>
                        <a:t>odpady </a:t>
                      </a:r>
                      <a:r>
                        <a:rPr lang="pl-PL" sz="1200" b="0" i="0" u="none" strike="noStrike" dirty="0" smtClean="0">
                          <a:solidFill>
                            <a:srgbClr val="000000"/>
                          </a:solidFill>
                          <a:effectLst/>
                          <a:latin typeface="Calibri" panose="020F0502020204030204" pitchFamily="34" charset="0"/>
                        </a:rPr>
                        <a:t>selektywne[t</a:t>
                      </a:r>
                      <a:r>
                        <a:rPr lang="pl-PL" sz="1200" b="0" i="0" u="none" strike="noStrike" dirty="0">
                          <a:solidFill>
                            <a:srgbClr val="000000"/>
                          </a:solidFill>
                          <a:effectLst/>
                          <a:latin typeface="Calibri" panose="020F0502020204030204" pitchFamily="34" charset="0"/>
                        </a:rPr>
                        <a:t>]</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149,53</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89,42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156,20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119,60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219,54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236,64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290,47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375,41</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781,07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949,07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840,00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pl-PL" sz="1300" b="0" i="0" u="none" strike="noStrike" dirty="0">
                          <a:solidFill>
                            <a:srgbClr val="000000"/>
                          </a:solidFill>
                          <a:effectLst/>
                          <a:latin typeface="Calibri" panose="020F0502020204030204" pitchFamily="34" charset="0"/>
                        </a:rPr>
                        <a:t>724,28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648070">
                <a:tc>
                  <a:txBody>
                    <a:bodyPr/>
                    <a:lstStyle/>
                    <a:p>
                      <a:pPr algn="ctr" fontAlgn="b"/>
                      <a:r>
                        <a:rPr lang="pl-PL" sz="1200" b="0" i="0" u="none" strike="noStrike" dirty="0">
                          <a:solidFill>
                            <a:srgbClr val="000000"/>
                          </a:solidFill>
                          <a:effectLst/>
                          <a:latin typeface="Calibri" panose="020F0502020204030204" pitchFamily="34" charset="0"/>
                        </a:rPr>
                        <a:t>inne w tym </a:t>
                      </a:r>
                      <a:r>
                        <a:rPr lang="pl-PL" sz="1200" b="0" i="0" u="none" strike="noStrike" dirty="0" smtClean="0">
                          <a:solidFill>
                            <a:srgbClr val="000000"/>
                          </a:solidFill>
                          <a:effectLst/>
                          <a:latin typeface="Calibri" panose="020F0502020204030204" pitchFamily="34" charset="0"/>
                        </a:rPr>
                        <a:t>wielkogabaryt. </a:t>
                      </a:r>
                      <a:r>
                        <a:rPr lang="pl-PL" sz="1200" b="0" i="0" u="none" strike="noStrike" dirty="0">
                          <a:solidFill>
                            <a:srgbClr val="000000"/>
                          </a:solidFill>
                          <a:effectLst/>
                          <a:latin typeface="Calibri" panose="020F0502020204030204" pitchFamily="34" charset="0"/>
                        </a:rPr>
                        <a:t>[t]</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a:solidFill>
                            <a:srgbClr val="000000"/>
                          </a:solidFill>
                          <a:effectLst/>
                          <a:latin typeface="Calibri" panose="020F0502020204030204" pitchFamily="34" charset="0"/>
                        </a:rPr>
                        <a:t>53,91</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65,50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a:solidFill>
                            <a:srgbClr val="000000"/>
                          </a:solidFill>
                          <a:effectLst/>
                          <a:latin typeface="Calibri" panose="020F0502020204030204" pitchFamily="34" charset="0"/>
                        </a:rPr>
                        <a:t>79,21</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81,40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a:solidFill>
                            <a:srgbClr val="000000"/>
                          </a:solidFill>
                          <a:effectLst/>
                          <a:latin typeface="Calibri" panose="020F0502020204030204" pitchFamily="34" charset="0"/>
                        </a:rPr>
                        <a:t>83,38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150,64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163,94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276,56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241,94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185,77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141,16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b"/>
                      <a:r>
                        <a:rPr lang="pl-PL" sz="1300" b="0" i="0" u="none" strike="noStrike" dirty="0">
                          <a:solidFill>
                            <a:srgbClr val="000000"/>
                          </a:solidFill>
                          <a:effectLst/>
                          <a:latin typeface="Calibri" panose="020F0502020204030204" pitchFamily="34" charset="0"/>
                        </a:rPr>
                        <a:t>115,39</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r>
              <a:tr h="552062">
                <a:tc>
                  <a:txBody>
                    <a:bodyPr/>
                    <a:lstStyle/>
                    <a:p>
                      <a:pPr algn="ctr" fontAlgn="b"/>
                      <a:r>
                        <a:rPr lang="pl-PL" sz="1200" b="1" i="0" u="none" strike="noStrike" dirty="0">
                          <a:solidFill>
                            <a:srgbClr val="000000"/>
                          </a:solidFill>
                          <a:effectLst/>
                          <a:latin typeface="Calibri" panose="020F0502020204030204" pitchFamily="34" charset="0"/>
                        </a:rPr>
                        <a:t>łączna ilość odpadów [t]</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1 699,08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1 724,56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1 926,52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1 934,08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2 315,14</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2 551,80</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2 719,17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2 713,26</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2 903,23</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3 003,32</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2 813,68</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pl-PL" sz="1300" b="1" i="0" u="none" strike="noStrike" dirty="0">
                          <a:solidFill>
                            <a:srgbClr val="000000"/>
                          </a:solidFill>
                          <a:effectLst/>
                          <a:latin typeface="Calibri" panose="020F0502020204030204" pitchFamily="34" charset="0"/>
                        </a:rPr>
                        <a:t>2 557,67</a:t>
                      </a:r>
                    </a:p>
                  </a:txBody>
                  <a:tcPr marL="8285" marR="8285" marT="82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377451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1619672" y="116632"/>
            <a:ext cx="5832648" cy="707886"/>
          </a:xfrm>
          <a:prstGeom prst="rect">
            <a:avLst/>
          </a:prstGeom>
        </p:spPr>
        <p:txBody>
          <a:bodyPr wrap="square">
            <a:spAutoFit/>
          </a:bodyPr>
          <a:lstStyle/>
          <a:p>
            <a:pPr algn="ctr">
              <a:defRPr sz="2000" b="0" i="0" u="none" strike="noStrike" kern="1200" cap="none" spc="0" normalizeH="0" baseline="0">
                <a:solidFill>
                  <a:prstClr val="black">
                    <a:lumMod val="65000"/>
                    <a:lumOff val="35000"/>
                  </a:prstClr>
                </a:solidFill>
                <a:latin typeface="+mj-lt"/>
                <a:ea typeface="+mj-ea"/>
                <a:cs typeface="+mj-cs"/>
              </a:defRPr>
            </a:pPr>
            <a:r>
              <a:rPr lang="pl-PL" b="1" dirty="0"/>
              <a:t>Ilość </a:t>
            </a:r>
            <a:r>
              <a:rPr lang="pl-PL" b="1" dirty="0" smtClean="0"/>
              <a:t>odpadów komunalnych z terenu Gminy Mielec w </a:t>
            </a:r>
            <a:r>
              <a:rPr lang="pl-PL" b="1" dirty="0"/>
              <a:t>latach </a:t>
            </a:r>
            <a:r>
              <a:rPr lang="pl-PL" b="1" dirty="0" smtClean="0"/>
              <a:t>2012-2023 [t]</a:t>
            </a:r>
            <a:endParaRPr lang="pl-PL" b="1" dirty="0"/>
          </a:p>
        </p:txBody>
      </p:sp>
      <p:graphicFrame>
        <p:nvGraphicFramePr>
          <p:cNvPr id="4" name="Wykres 3" descr="Wykres prezentujący dane z tabeli ze slajdu nr 10"/>
          <p:cNvGraphicFramePr>
            <a:graphicFrameLocks/>
          </p:cNvGraphicFramePr>
          <p:nvPr>
            <p:extLst>
              <p:ext uri="{D42A27DB-BD31-4B8C-83A1-F6EECF244321}">
                <p14:modId xmlns:p14="http://schemas.microsoft.com/office/powerpoint/2010/main" val="4034690216"/>
              </p:ext>
            </p:extLst>
          </p:nvPr>
        </p:nvGraphicFramePr>
        <p:xfrm>
          <a:off x="251520" y="824519"/>
          <a:ext cx="8640960" cy="57728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8419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descr="Ilość odpadów odebranych w 2021, 2022, 2023 r. z podziałem na rodzaj i miesiące."/>
          <p:cNvGraphicFramePr>
            <a:graphicFrameLocks noGrp="1"/>
          </p:cNvGraphicFramePr>
          <p:nvPr>
            <p:extLst>
              <p:ext uri="{D42A27DB-BD31-4B8C-83A1-F6EECF244321}">
                <p14:modId xmlns:p14="http://schemas.microsoft.com/office/powerpoint/2010/main" val="267839192"/>
              </p:ext>
            </p:extLst>
          </p:nvPr>
        </p:nvGraphicFramePr>
        <p:xfrm>
          <a:off x="395536" y="188640"/>
          <a:ext cx="8136904" cy="6221521"/>
        </p:xfrm>
        <a:graphic>
          <a:graphicData uri="http://schemas.openxmlformats.org/drawingml/2006/table">
            <a:tbl>
              <a:tblPr firstRow="1"/>
              <a:tblGrid>
                <a:gridCol w="1977395"/>
                <a:gridCol w="902925"/>
                <a:gridCol w="792088"/>
                <a:gridCol w="720080"/>
                <a:gridCol w="720080"/>
                <a:gridCol w="720080"/>
                <a:gridCol w="936104"/>
                <a:gridCol w="1368152"/>
              </a:tblGrid>
              <a:tr h="123458">
                <a:tc>
                  <a:txBody>
                    <a:bodyPr/>
                    <a:lstStyle/>
                    <a:p>
                      <a:pPr algn="ctr" fontAlgn="ctr"/>
                      <a:r>
                        <a:rPr lang="pl-PL" sz="1000" b="1" i="0" u="none" strike="noStrike" dirty="0">
                          <a:solidFill>
                            <a:srgbClr val="000000"/>
                          </a:solidFill>
                          <a:effectLst/>
                          <a:latin typeface="Calibri" panose="020F0502020204030204" pitchFamily="34" charset="0"/>
                        </a:rPr>
                        <a:t>Odpady odebrane w 2021 r.</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pl-PL" sz="1000" b="1" i="0" u="none" strike="noStrike" dirty="0">
                          <a:solidFill>
                            <a:srgbClr val="000000"/>
                          </a:solidFill>
                          <a:effectLst/>
                          <a:latin typeface="Calibri" panose="020F0502020204030204" pitchFamily="34" charset="0"/>
                        </a:rPr>
                        <a:t>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III-IV</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V-VI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VII-VIII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IX-X</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1" i="0" u="none" strike="noStrike">
                          <a:solidFill>
                            <a:srgbClr val="000000"/>
                          </a:solidFill>
                          <a:effectLst/>
                          <a:latin typeface="Calibri" panose="020F0502020204030204" pitchFamily="34" charset="0"/>
                        </a:rPr>
                        <a:t>XI-XII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a:solidFill>
                            <a:srgbClr val="000000"/>
                          </a:solidFill>
                          <a:effectLst/>
                          <a:latin typeface="Calibri" panose="020F0502020204030204" pitchFamily="34" charset="0"/>
                        </a:rPr>
                        <a:t>razem </a:t>
                      </a:r>
                      <a:r>
                        <a:rPr lang="pl-PL" sz="1000" b="1" i="0" u="none" strike="noStrike" dirty="0" smtClean="0">
                          <a:solidFill>
                            <a:srgbClr val="000000"/>
                          </a:solidFill>
                          <a:effectLst/>
                          <a:latin typeface="Calibri" panose="020F0502020204030204" pitchFamily="34" charset="0"/>
                        </a:rPr>
                        <a:t>(t)</a:t>
                      </a:r>
                      <a:endParaRPr lang="pl-PL" sz="1000" b="1"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dirty="0">
                          <a:solidFill>
                            <a:srgbClr val="000000"/>
                          </a:solidFill>
                          <a:effectLst/>
                          <a:latin typeface="Calibri" panose="020F0502020204030204" pitchFamily="34" charset="0"/>
                        </a:rPr>
                        <a:t>odpady niesegregowane (20 03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248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332,06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309,17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332,59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315,96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255,56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1793,34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opakowaniowe (15 01 06)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55,45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68,55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110,37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103,36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72,03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66,53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476,29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papier i tektura (15 01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0,49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0,33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0,33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1,39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1,77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3,95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8,26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szkło (15 01 07)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33,82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39,79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53,44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55,54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39,08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32,60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254,27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bioodpady (20 02 01) (20 01 08)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5,76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17,6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61,12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54,46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52,2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19,02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210,16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dirty="0">
                          <a:solidFill>
                            <a:srgbClr val="000000"/>
                          </a:solidFill>
                          <a:effectLst/>
                          <a:latin typeface="Calibri" panose="020F0502020204030204" pitchFamily="34" charset="0"/>
                        </a:rPr>
                        <a:t>niesegregowane cmentarz (20 02 03)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7,14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9,5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6,12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7,32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17,97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27,09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75,14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gabaryty</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152,5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33,27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185,77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leki przeterm.</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0,015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0,022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0,035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0,086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smtClean="0">
                          <a:solidFill>
                            <a:srgbClr val="FF0000"/>
                          </a:solidFill>
                          <a:effectLst/>
                          <a:latin typeface="Calibri" panose="020F0502020204030204" pitchFamily="34" charset="0"/>
                        </a:rPr>
                        <a:t>Łącznie: 3003,316 t</a:t>
                      </a:r>
                      <a:endParaRPr lang="pl-PL" sz="1000" b="1" i="0" u="none" strike="noStrike" dirty="0">
                        <a:solidFill>
                          <a:srgbClr val="FF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Kwota zł </a:t>
                      </a:r>
                      <a:r>
                        <a:rPr lang="pl-PL" sz="1000" b="1" i="0" u="none" strike="noStrike" dirty="0" smtClean="0">
                          <a:solidFill>
                            <a:srgbClr val="000000"/>
                          </a:solidFill>
                          <a:effectLst/>
                          <a:latin typeface="Calibri" panose="020F0502020204030204" pitchFamily="34" charset="0"/>
                        </a:rPr>
                        <a:t>(brutto</a:t>
                      </a:r>
                      <a:r>
                        <a:rPr lang="pl-PL" sz="1000" b="1" i="0" u="none" strike="noStrike" dirty="0">
                          <a:solidFill>
                            <a:srgbClr val="000000"/>
                          </a:solidFill>
                          <a:effectLst/>
                          <a:latin typeface="Calibri" panose="020F0502020204030204" pitchFamily="34" charset="0"/>
                        </a:rPr>
                        <a:t>)</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dirty="0">
                          <a:solidFill>
                            <a:srgbClr val="000000"/>
                          </a:solidFill>
                          <a:effectLst/>
                          <a:latin typeface="Calibri" panose="020F0502020204030204" pitchFamily="34" charset="0"/>
                        </a:rPr>
                        <a:t>346 743,36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dirty="0">
                          <a:solidFill>
                            <a:srgbClr val="000000"/>
                          </a:solidFill>
                          <a:effectLst/>
                          <a:latin typeface="Calibri" panose="020F0502020204030204" pitchFamily="34" charset="0"/>
                        </a:rPr>
                        <a:t>464 286,14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741 160,05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590 808,63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497 037,88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404 002,16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1" i="0" u="none" strike="noStrike" dirty="0">
                          <a:solidFill>
                            <a:srgbClr val="000000"/>
                          </a:solidFill>
                          <a:effectLst/>
                          <a:latin typeface="Calibri" panose="020F0502020204030204" pitchFamily="34" charset="0"/>
                        </a:rPr>
                        <a:t>3 044 038,22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3458">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23458">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a:noFill/>
                    </a:lnT>
                    <a:lnB w="6350" cap="flat" cmpd="sng" algn="ctr">
                      <a:solidFill>
                        <a:srgbClr val="000000"/>
                      </a:solidFill>
                      <a:prstDash val="solid"/>
                      <a:round/>
                      <a:headEnd type="none" w="med" len="med"/>
                      <a:tailEnd type="none" w="med" len="med"/>
                    </a:lnB>
                  </a:tcPr>
                </a:tc>
              </a:tr>
              <a:tr h="123458">
                <a:tc>
                  <a:txBody>
                    <a:bodyPr/>
                    <a:lstStyle/>
                    <a:p>
                      <a:pPr algn="ctr" fontAlgn="ctr"/>
                      <a:r>
                        <a:rPr lang="pl-PL" sz="1000" b="1" i="0" u="none" strike="noStrike" dirty="0">
                          <a:solidFill>
                            <a:srgbClr val="000000"/>
                          </a:solidFill>
                          <a:effectLst/>
                          <a:latin typeface="Calibri" panose="020F0502020204030204" pitchFamily="34" charset="0"/>
                        </a:rPr>
                        <a:t>Odpady odebrane w 2022 r.</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pl-PL" sz="1000" b="1" i="0" u="none" strike="noStrike" dirty="0">
                          <a:solidFill>
                            <a:srgbClr val="000000"/>
                          </a:solidFill>
                          <a:effectLst/>
                          <a:latin typeface="Calibri" panose="020F0502020204030204" pitchFamily="34" charset="0"/>
                        </a:rPr>
                        <a:t>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III-IV</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V-VI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VII-VIII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IX-X</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1" i="0" u="none" strike="noStrike" dirty="0">
                          <a:solidFill>
                            <a:srgbClr val="000000"/>
                          </a:solidFill>
                          <a:effectLst/>
                          <a:latin typeface="Calibri" panose="020F0502020204030204" pitchFamily="34" charset="0"/>
                        </a:rPr>
                        <a:t>XI-XII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a:solidFill>
                            <a:srgbClr val="000000"/>
                          </a:solidFill>
                          <a:effectLst/>
                          <a:latin typeface="Calibri" panose="020F0502020204030204" pitchFamily="34" charset="0"/>
                        </a:rPr>
                        <a:t>razem </a:t>
                      </a:r>
                      <a:r>
                        <a:rPr lang="pl-PL" sz="1000" b="1" i="0" u="none" strike="noStrike" dirty="0" smtClean="0">
                          <a:solidFill>
                            <a:srgbClr val="000000"/>
                          </a:solidFill>
                          <a:effectLst/>
                          <a:latin typeface="Calibri" panose="020F0502020204030204" pitchFamily="34" charset="0"/>
                        </a:rPr>
                        <a:t>(t)</a:t>
                      </a:r>
                      <a:endParaRPr lang="pl-PL" sz="1000" b="1"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odpady niesegregowane (20 03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252,26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326,82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321,68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312,14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301,38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242,70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1756,98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opakowaniowe (15 01 06)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61,68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58,1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79,98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59,32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69,05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47,92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376,05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papier i tektura (15 01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2,18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3,48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4,48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10,42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6,62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2,49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29,67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szkło (15 01 07)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39,72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32,98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51,78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41,96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36,72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22,62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225,78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bioodpady (20 02 01) (20 01 08)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7,66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21,38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60,14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53,7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52,64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12,60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208,12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niesegregowane cmentarz (20 02 03)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5,72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9,54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9,06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7,38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15,68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28,16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75,54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gabaryty</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136,18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4,98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141,16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leki przeterm.</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0,16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0,18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0,041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0,00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0,38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smtClean="0">
                          <a:solidFill>
                            <a:srgbClr val="FF0000"/>
                          </a:solidFill>
                          <a:effectLst/>
                          <a:latin typeface="Calibri" panose="020F0502020204030204" pitchFamily="34" charset="0"/>
                        </a:rPr>
                        <a:t>Łącznie: 2813,681 t</a:t>
                      </a:r>
                      <a:endParaRPr lang="pl-PL" sz="1000" b="1" i="0" u="none" strike="noStrike" dirty="0">
                        <a:solidFill>
                          <a:srgbClr val="FF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Kwota zł </a:t>
                      </a:r>
                      <a:r>
                        <a:rPr lang="pl-PL" sz="1000" b="1" i="0" u="none" strike="noStrike" dirty="0" smtClean="0">
                          <a:solidFill>
                            <a:srgbClr val="000000"/>
                          </a:solidFill>
                          <a:effectLst/>
                          <a:latin typeface="Calibri" panose="020F0502020204030204" pitchFamily="34" charset="0"/>
                        </a:rPr>
                        <a:t>(brutto</a:t>
                      </a:r>
                      <a:r>
                        <a:rPr lang="pl-PL" sz="1000" b="1" i="0" u="none" strike="noStrike" dirty="0">
                          <a:solidFill>
                            <a:srgbClr val="000000"/>
                          </a:solidFill>
                          <a:effectLst/>
                          <a:latin typeface="Calibri" panose="020F0502020204030204" pitchFamily="34" charset="0"/>
                        </a:rPr>
                        <a:t>)</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363 130,19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451 232,88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708 654,83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dirty="0">
                          <a:solidFill>
                            <a:srgbClr val="000000"/>
                          </a:solidFill>
                          <a:effectLst/>
                          <a:latin typeface="Calibri" panose="020F0502020204030204" pitchFamily="34" charset="0"/>
                        </a:rPr>
                        <a:t>487 625,68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480 254,33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359 479,04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1" i="0" u="none" strike="noStrike" dirty="0">
                          <a:solidFill>
                            <a:srgbClr val="000000"/>
                          </a:solidFill>
                          <a:effectLst/>
                          <a:latin typeface="Calibri" panose="020F0502020204030204" pitchFamily="34" charset="0"/>
                        </a:rPr>
                        <a:t>2 850 376,95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3458">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dirty="0">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1000" b="0" i="0" u="none" strike="noStrike">
                        <a:solidFill>
                          <a:srgbClr val="000000"/>
                        </a:solidFill>
                        <a:effectLst/>
                        <a:latin typeface="Calibri" panose="020F0502020204030204" pitchFamily="34" charset="0"/>
                      </a:endParaRPr>
                    </a:p>
                  </a:txBody>
                  <a:tcPr marL="6035" marR="6035" marT="60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ctr" fontAlgn="ctr"/>
                      <a:r>
                        <a:rPr lang="pl-PL" sz="1000" b="1" i="0" u="none" strike="noStrike">
                          <a:solidFill>
                            <a:srgbClr val="000000"/>
                          </a:solidFill>
                          <a:effectLst/>
                          <a:latin typeface="Calibri" panose="020F0502020204030204" pitchFamily="34" charset="0"/>
                        </a:rPr>
                        <a:t>Odpady odebrane w 2023 r.</a:t>
                      </a:r>
                    </a:p>
                  </a:txBody>
                  <a:tcPr marL="6035" marR="6035" marT="60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pl-PL" sz="1000" b="1" i="0" u="none" strike="noStrike">
                          <a:solidFill>
                            <a:srgbClr val="000000"/>
                          </a:solidFill>
                          <a:effectLst/>
                          <a:latin typeface="Calibri" panose="020F0502020204030204" pitchFamily="34" charset="0"/>
                        </a:rPr>
                        <a:t>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a:solidFill>
                            <a:srgbClr val="000000"/>
                          </a:solidFill>
                          <a:effectLst/>
                          <a:latin typeface="Calibri" panose="020F0502020204030204" pitchFamily="34" charset="0"/>
                        </a:rPr>
                        <a:t>III-IV</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a:solidFill>
                            <a:srgbClr val="000000"/>
                          </a:solidFill>
                          <a:effectLst/>
                          <a:latin typeface="Calibri" panose="020F0502020204030204" pitchFamily="34" charset="0"/>
                        </a:rPr>
                        <a:t>V-VI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VII-VIII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1" i="0" u="none" strike="noStrike" dirty="0">
                          <a:solidFill>
                            <a:srgbClr val="000000"/>
                          </a:solidFill>
                          <a:effectLst/>
                          <a:latin typeface="Calibri" panose="020F0502020204030204" pitchFamily="34" charset="0"/>
                        </a:rPr>
                        <a:t>IX-X</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1" i="0" u="none" strike="noStrike" dirty="0">
                          <a:solidFill>
                            <a:srgbClr val="000000"/>
                          </a:solidFill>
                          <a:effectLst/>
                          <a:latin typeface="Calibri" panose="020F0502020204030204" pitchFamily="34" charset="0"/>
                        </a:rPr>
                        <a:t>XI-XII</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a:solidFill>
                            <a:srgbClr val="000000"/>
                          </a:solidFill>
                          <a:effectLst/>
                          <a:latin typeface="Calibri" panose="020F0502020204030204" pitchFamily="34" charset="0"/>
                        </a:rPr>
                        <a:t>razem </a:t>
                      </a:r>
                      <a:r>
                        <a:rPr lang="pl-PL" sz="1000" b="1" i="0" u="none" strike="noStrike" dirty="0" smtClean="0">
                          <a:solidFill>
                            <a:srgbClr val="000000"/>
                          </a:solidFill>
                          <a:effectLst/>
                          <a:latin typeface="Calibri" panose="020F0502020204030204" pitchFamily="34" charset="0"/>
                        </a:rPr>
                        <a:t>(t)</a:t>
                      </a:r>
                      <a:endParaRPr lang="pl-PL" sz="1000" b="1"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odpady niesegregowane (20 03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252,68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364,02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347,9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361,46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377,44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1703,50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opakowaniowe (15 01 06) (15 01 02)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45,32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46,56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65,82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55,54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59,04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272,28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papier i tektura (15 01 01) (20 01 01)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19,74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16,57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20,62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21,44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21,975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100,35</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szkło (15 01 07) (20 01 02)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43,94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51,232</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48,47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40,98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37,37</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221,99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bioodpady (20 02 01) (20 01 08)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0,66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9,88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64,48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34,08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20,56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129,66</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2">
                <a:tc>
                  <a:txBody>
                    <a:bodyPr/>
                    <a:lstStyle/>
                    <a:p>
                      <a:pPr algn="l" fontAlgn="b"/>
                      <a:r>
                        <a:rPr lang="pl-PL" sz="1000" b="1" i="0" u="none" strike="noStrike">
                          <a:solidFill>
                            <a:srgbClr val="000000"/>
                          </a:solidFill>
                          <a:effectLst/>
                          <a:latin typeface="Calibri" panose="020F0502020204030204" pitchFamily="34" charset="0"/>
                        </a:rPr>
                        <a:t>niesegregowane cmentarz (20 02 03)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1,1</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13,4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14,50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a:solidFill>
                            <a:srgbClr val="000000"/>
                          </a:solidFill>
                          <a:effectLst/>
                          <a:latin typeface="Calibri" panose="020F0502020204030204" pitchFamily="34" charset="0"/>
                        </a:rPr>
                        <a:t>gabaryty</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0</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46,73</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30,268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20,78</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a:solidFill>
                            <a:srgbClr val="000000"/>
                          </a:solidFill>
                          <a:effectLst/>
                          <a:latin typeface="Calibri" panose="020F0502020204030204" pitchFamily="34" charset="0"/>
                        </a:rPr>
                        <a:t>17,614</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0" i="0" u="none" strike="noStrike" dirty="0">
                          <a:solidFill>
                            <a:srgbClr val="000000"/>
                          </a:solidFill>
                          <a:effectLst/>
                          <a:latin typeface="Calibri" panose="020F0502020204030204" pitchFamily="34" charset="0"/>
                        </a:rPr>
                        <a:t>115,39</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 </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smtClean="0">
                          <a:solidFill>
                            <a:srgbClr val="FF0000"/>
                          </a:solidFill>
                          <a:effectLst/>
                          <a:latin typeface="Calibri" panose="020F0502020204030204" pitchFamily="34" charset="0"/>
                        </a:rPr>
                        <a:t>Łącznie:</a:t>
                      </a:r>
                      <a:r>
                        <a:rPr lang="pl-PL" sz="1000" b="1" i="0" u="none" strike="noStrike" baseline="0" dirty="0" smtClean="0">
                          <a:solidFill>
                            <a:srgbClr val="FF0000"/>
                          </a:solidFill>
                          <a:effectLst/>
                          <a:latin typeface="Calibri" panose="020F0502020204030204" pitchFamily="34" charset="0"/>
                        </a:rPr>
                        <a:t> </a:t>
                      </a:r>
                      <a:r>
                        <a:rPr lang="pl-PL" sz="1000" b="1" i="0" u="none" strike="noStrike" dirty="0" smtClean="0">
                          <a:solidFill>
                            <a:srgbClr val="FF0000"/>
                          </a:solidFill>
                          <a:effectLst/>
                          <a:latin typeface="Calibri" panose="020F0502020204030204" pitchFamily="34" charset="0"/>
                        </a:rPr>
                        <a:t>2557,67 t</a:t>
                      </a:r>
                      <a:endParaRPr lang="pl-PL" sz="1000" b="1" i="0" u="none" strike="noStrike" dirty="0">
                        <a:solidFill>
                          <a:srgbClr val="FF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458">
                <a:tc>
                  <a:txBody>
                    <a:bodyPr/>
                    <a:lstStyle/>
                    <a:p>
                      <a:pPr algn="l" fontAlgn="b"/>
                      <a:r>
                        <a:rPr lang="pl-PL" sz="1000" b="1" i="0" u="none" strike="noStrike" dirty="0">
                          <a:solidFill>
                            <a:srgbClr val="000000"/>
                          </a:solidFill>
                          <a:effectLst/>
                          <a:latin typeface="Calibri" panose="020F0502020204030204" pitchFamily="34" charset="0"/>
                        </a:rPr>
                        <a:t>Kwota zł </a:t>
                      </a:r>
                      <a:r>
                        <a:rPr lang="pl-PL" sz="1000" b="1" i="0" u="none" strike="noStrike" dirty="0" smtClean="0">
                          <a:solidFill>
                            <a:srgbClr val="000000"/>
                          </a:solidFill>
                          <a:effectLst/>
                          <a:latin typeface="Calibri" panose="020F0502020204030204" pitchFamily="34" charset="0"/>
                        </a:rPr>
                        <a:t>(brutto</a:t>
                      </a:r>
                      <a:r>
                        <a:rPr lang="pl-PL" sz="1000" b="1" i="0" u="none" strike="noStrike" dirty="0">
                          <a:solidFill>
                            <a:srgbClr val="000000"/>
                          </a:solidFill>
                          <a:effectLst/>
                          <a:latin typeface="Calibri" panose="020F0502020204030204" pitchFamily="34" charset="0"/>
                        </a:rPr>
                        <a:t>)</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417 430,80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599 632,31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654 260,54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612 789,84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pl-PL" sz="1000" b="0" i="0" u="none" strike="noStrike">
                          <a:solidFill>
                            <a:srgbClr val="000000"/>
                          </a:solidFill>
                          <a:effectLst/>
                          <a:latin typeface="Calibri" panose="020F0502020204030204" pitchFamily="34" charset="0"/>
                        </a:rPr>
                        <a:t>619 175,78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pl-PL" sz="1000" b="0" i="0" u="none" strike="noStrike" dirty="0">
                          <a:solidFill>
                            <a:srgbClr val="000000"/>
                          </a:solidFill>
                          <a:effectLst/>
                          <a:latin typeface="Calibri" panose="020F0502020204030204" pitchFamily="34" charset="0"/>
                        </a:rPr>
                        <a:t> </a:t>
                      </a:r>
                      <a:r>
                        <a:rPr lang="pl-PL" sz="1000" b="0" i="0" u="none" strike="noStrike" dirty="0" smtClean="0">
                          <a:solidFill>
                            <a:srgbClr val="000000"/>
                          </a:solidFill>
                          <a:effectLst/>
                          <a:latin typeface="Calibri" panose="020F0502020204030204" pitchFamily="34" charset="0"/>
                        </a:rPr>
                        <a:t>-</a:t>
                      </a:r>
                      <a:endParaRPr lang="pl-PL" sz="1000" b="0" i="0" u="none" strike="noStrike" dirty="0">
                        <a:solidFill>
                          <a:srgbClr val="000000"/>
                        </a:solidFill>
                        <a:effectLst/>
                        <a:latin typeface="Calibri" panose="020F0502020204030204" pitchFamily="34" charset="0"/>
                      </a:endParaRP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000" b="1" i="0" u="none" strike="noStrike" dirty="0">
                          <a:solidFill>
                            <a:srgbClr val="000000"/>
                          </a:solidFill>
                          <a:effectLst/>
                          <a:latin typeface="Calibri" panose="020F0502020204030204" pitchFamily="34" charset="0"/>
                        </a:rPr>
                        <a:t>2 903 289,27 zł</a:t>
                      </a:r>
                    </a:p>
                  </a:txBody>
                  <a:tcPr marL="6035" marR="6035" marT="60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745986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1763688" y="620688"/>
            <a:ext cx="5544616" cy="729430"/>
          </a:xfrm>
          <a:prstGeom prst="rect">
            <a:avLst/>
          </a:prstGeom>
        </p:spPr>
        <p:txBody>
          <a:bodyPr wrap="square">
            <a:spAutoFit/>
          </a:bodyPr>
          <a:lstStyle/>
          <a:p>
            <a:pPr algn="ctr">
              <a:lnSpc>
                <a:spcPct val="115000"/>
              </a:lnSpc>
              <a:spcBef>
                <a:spcPts val="730"/>
              </a:spcBef>
              <a:spcAft>
                <a:spcPts val="0"/>
              </a:spcAft>
            </a:pPr>
            <a:r>
              <a:rPr lang="pl-PL" b="1" dirty="0" smtClean="0">
                <a:solidFill>
                  <a:srgbClr val="000000"/>
                </a:solidFill>
                <a:latin typeface="+mj-lt"/>
                <a:ea typeface="Times New Roman" panose="02020603050405020304" pitchFamily="18" charset="0"/>
              </a:rPr>
              <a:t>Koszt tony odpadów odbieranych z nieruchomości wg podziału na frakcje w 2020, 2021 i 2022 oraz 2023 roku</a:t>
            </a:r>
          </a:p>
        </p:txBody>
      </p:sp>
      <p:graphicFrame>
        <p:nvGraphicFramePr>
          <p:cNvPr id="8" name="Tabela 7" descr="Odbiór i zagospodarowanie - ceny jednostkowe (brutto) za 1t&#10;"/>
          <p:cNvGraphicFramePr>
            <a:graphicFrameLocks noGrp="1"/>
          </p:cNvGraphicFramePr>
          <p:nvPr>
            <p:extLst>
              <p:ext uri="{D42A27DB-BD31-4B8C-83A1-F6EECF244321}">
                <p14:modId xmlns:p14="http://schemas.microsoft.com/office/powerpoint/2010/main" val="19267348"/>
              </p:ext>
            </p:extLst>
          </p:nvPr>
        </p:nvGraphicFramePr>
        <p:xfrm>
          <a:off x="899592" y="2132856"/>
          <a:ext cx="7660457" cy="3835650"/>
        </p:xfrm>
        <a:graphic>
          <a:graphicData uri="http://schemas.openxmlformats.org/drawingml/2006/table">
            <a:tbl>
              <a:tblPr firstRow="1"/>
              <a:tblGrid>
                <a:gridCol w="3096344"/>
                <a:gridCol w="1440160"/>
                <a:gridCol w="1512168"/>
                <a:gridCol w="1611785"/>
              </a:tblGrid>
              <a:tr h="440742">
                <a:tc gridSpan="4">
                  <a:txBody>
                    <a:bodyPr/>
                    <a:lstStyle/>
                    <a:p>
                      <a:pPr algn="ctr" fontAlgn="ctr"/>
                      <a:r>
                        <a:rPr lang="pl-PL" sz="1400" b="1" i="0" u="none" strike="noStrike" dirty="0">
                          <a:solidFill>
                            <a:srgbClr val="000000"/>
                          </a:solidFill>
                          <a:effectLst/>
                          <a:latin typeface="Calibri" panose="020F0502020204030204" pitchFamily="34" charset="0"/>
                        </a:rPr>
                        <a:t>Odbiór i zagospodarowanie - ceny jednostkowe (brutto) za 1t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r>
              <a:tr h="416918">
                <a:tc>
                  <a:txBody>
                    <a:bodyPr/>
                    <a:lstStyle/>
                    <a:p>
                      <a:pPr algn="l" fontAlgn="ctr"/>
                      <a:r>
                        <a:rPr lang="pl-PL" sz="14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1400" b="1" i="0" u="none" strike="noStrike">
                          <a:solidFill>
                            <a:srgbClr val="000000"/>
                          </a:solidFill>
                          <a:effectLst/>
                          <a:latin typeface="Calibri" panose="020F0502020204030204" pitchFamily="34" charset="0"/>
                        </a:rPr>
                        <a:t>2020 rok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1400" b="1" i="0" u="none" strike="noStrike" dirty="0" smtClean="0">
                          <a:solidFill>
                            <a:srgbClr val="000000"/>
                          </a:solidFill>
                          <a:effectLst/>
                          <a:latin typeface="Calibri" panose="020F0502020204030204" pitchFamily="34" charset="0"/>
                        </a:rPr>
                        <a:t>2021, 2022 </a:t>
                      </a:r>
                      <a:r>
                        <a:rPr lang="pl-PL" sz="1400" b="1" i="0" u="none" strike="noStrike" dirty="0">
                          <a:solidFill>
                            <a:srgbClr val="000000"/>
                          </a:solidFill>
                          <a:effectLst/>
                          <a:latin typeface="Calibri" panose="020F0502020204030204" pitchFamily="34" charset="0"/>
                        </a:rPr>
                        <a:t>rok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1400" b="1" i="0" u="none" strike="noStrike" dirty="0" smtClean="0">
                          <a:solidFill>
                            <a:srgbClr val="000000"/>
                          </a:solidFill>
                          <a:effectLst/>
                          <a:latin typeface="Calibri" panose="020F0502020204030204" pitchFamily="34" charset="0"/>
                        </a:rPr>
                        <a:t>2023 </a:t>
                      </a:r>
                      <a:r>
                        <a:rPr lang="pl-PL" sz="1400" b="1" i="0" u="none" strike="noStrike" dirty="0">
                          <a:solidFill>
                            <a:srgbClr val="000000"/>
                          </a:solidFill>
                          <a:effectLst/>
                          <a:latin typeface="Calibri" panose="020F0502020204030204" pitchFamily="34" charset="0"/>
                        </a:rPr>
                        <a:t>rok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99">
                <a:tc>
                  <a:txBody>
                    <a:bodyPr/>
                    <a:lstStyle/>
                    <a:p>
                      <a:pPr algn="l" fontAlgn="b"/>
                      <a:r>
                        <a:rPr lang="pl-PL" sz="1400" b="0" i="0" u="none" strike="noStrike">
                          <a:solidFill>
                            <a:srgbClr val="000000"/>
                          </a:solidFill>
                          <a:effectLst/>
                          <a:latin typeface="Calibri" panose="020F0502020204030204" pitchFamily="34" charset="0"/>
                        </a:rPr>
                        <a:t>odpady zmieszane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b"/>
                      <a:r>
                        <a:rPr lang="pl-PL" sz="1400" b="0" i="0" u="none" strike="noStrike">
                          <a:solidFill>
                            <a:srgbClr val="000000"/>
                          </a:solidFill>
                          <a:effectLst/>
                          <a:latin typeface="Calibri" panose="020F0502020204030204" pitchFamily="34" charset="0"/>
                        </a:rPr>
                        <a:t>1 087,56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b"/>
                      <a:r>
                        <a:rPr lang="pl-PL" sz="1400" b="0" i="0" u="none" strike="noStrike">
                          <a:solidFill>
                            <a:srgbClr val="000000"/>
                          </a:solidFill>
                          <a:effectLst/>
                          <a:latin typeface="Calibri" panose="020F0502020204030204" pitchFamily="34" charset="0"/>
                        </a:rPr>
                        <a:t>1 031,40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b"/>
                      <a:r>
                        <a:rPr lang="pl-PL" sz="1400" b="0" i="0" u="none" strike="noStrike" dirty="0" smtClean="0">
                          <a:solidFill>
                            <a:srgbClr val="000000"/>
                          </a:solidFill>
                          <a:effectLst/>
                          <a:latin typeface="Calibri" panose="020F0502020204030204" pitchFamily="34" charset="0"/>
                        </a:rPr>
                        <a:t>1 134,00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97799">
                <a:tc>
                  <a:txBody>
                    <a:bodyPr/>
                    <a:lstStyle/>
                    <a:p>
                      <a:pPr algn="l" fontAlgn="b"/>
                      <a:r>
                        <a:rPr lang="pl-PL" sz="1400" b="0" i="0" u="none" strike="noStrike">
                          <a:solidFill>
                            <a:srgbClr val="000000"/>
                          </a:solidFill>
                          <a:effectLst/>
                          <a:latin typeface="Calibri" panose="020F0502020204030204" pitchFamily="34" charset="0"/>
                        </a:rPr>
                        <a:t>tworzywa sztuczne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972,00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945,00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1 188,00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97799">
                <a:tc>
                  <a:txBody>
                    <a:bodyPr/>
                    <a:lstStyle/>
                    <a:p>
                      <a:pPr algn="l" fontAlgn="b"/>
                      <a:r>
                        <a:rPr lang="pl-PL" sz="1400" b="0" i="0" u="none" strike="noStrike">
                          <a:solidFill>
                            <a:srgbClr val="000000"/>
                          </a:solidFill>
                          <a:effectLst/>
                          <a:latin typeface="Calibri" panose="020F0502020204030204" pitchFamily="34" charset="0"/>
                        </a:rPr>
                        <a:t>papier i tektura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972,00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a:solidFill>
                            <a:srgbClr val="000000"/>
                          </a:solidFill>
                          <a:effectLst/>
                          <a:latin typeface="Calibri" panose="020F0502020204030204" pitchFamily="34" charset="0"/>
                        </a:rPr>
                        <a:t>1 004,40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1 944,00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97799">
                <a:tc>
                  <a:txBody>
                    <a:bodyPr/>
                    <a:lstStyle/>
                    <a:p>
                      <a:pPr algn="l" fontAlgn="b"/>
                      <a:r>
                        <a:rPr lang="pl-PL" sz="1400" b="0" i="0" u="none" strike="noStrike">
                          <a:solidFill>
                            <a:srgbClr val="000000"/>
                          </a:solidFill>
                          <a:effectLst/>
                          <a:latin typeface="Calibri" panose="020F0502020204030204" pitchFamily="34" charset="0"/>
                        </a:rPr>
                        <a:t>szkło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702,00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702,00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864,00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97799">
                <a:tc>
                  <a:txBody>
                    <a:bodyPr/>
                    <a:lstStyle/>
                    <a:p>
                      <a:pPr algn="l" fontAlgn="b"/>
                      <a:r>
                        <a:rPr lang="pl-PL" sz="1400" b="0" i="0" u="none" strike="noStrike" dirty="0">
                          <a:solidFill>
                            <a:srgbClr val="000000"/>
                          </a:solidFill>
                          <a:effectLst/>
                          <a:latin typeface="Calibri" panose="020F0502020204030204" pitchFamily="34" charset="0"/>
                        </a:rPr>
                        <a:t>bioodpady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918,00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1 004,40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1</a:t>
                      </a:r>
                      <a:r>
                        <a:rPr lang="pl-PL" sz="1400" b="0" i="0" u="none" strike="noStrike" baseline="0" dirty="0" smtClean="0">
                          <a:solidFill>
                            <a:srgbClr val="000000"/>
                          </a:solidFill>
                          <a:effectLst/>
                          <a:latin typeface="Calibri" panose="020F0502020204030204" pitchFamily="34" charset="0"/>
                        </a:rPr>
                        <a:t> 080,00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97799">
                <a:tc>
                  <a:txBody>
                    <a:bodyPr/>
                    <a:lstStyle/>
                    <a:p>
                      <a:pPr algn="l" fontAlgn="b"/>
                      <a:r>
                        <a:rPr lang="pl-PL" sz="1400" b="0" i="0" u="none" strike="noStrike">
                          <a:solidFill>
                            <a:srgbClr val="000000"/>
                          </a:solidFill>
                          <a:effectLst/>
                          <a:latin typeface="Calibri" panose="020F0502020204030204" pitchFamily="34" charset="0"/>
                        </a:rPr>
                        <a:t>niesegregowane cmentarz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1 087,56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1 166,13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540,00 zł</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97799">
                <a:tc>
                  <a:txBody>
                    <a:bodyPr/>
                    <a:lstStyle/>
                    <a:p>
                      <a:pPr algn="l" fontAlgn="b"/>
                      <a:r>
                        <a:rPr lang="pl-PL" sz="1400" b="0" i="0" u="none" strike="noStrike">
                          <a:solidFill>
                            <a:srgbClr val="000000"/>
                          </a:solidFill>
                          <a:effectLst/>
                          <a:latin typeface="Calibri" panose="020F0502020204030204" pitchFamily="34" charset="0"/>
                        </a:rPr>
                        <a:t>odpady wielkogabarytowe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a:solidFill>
                            <a:srgbClr val="000000"/>
                          </a:solidFill>
                          <a:effectLst/>
                          <a:latin typeface="Calibri" panose="020F0502020204030204" pitchFamily="34" charset="0"/>
                        </a:rPr>
                        <a:t>1 249,56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a:solidFill>
                            <a:srgbClr val="000000"/>
                          </a:solidFill>
                          <a:effectLst/>
                          <a:latin typeface="Calibri" panose="020F0502020204030204" pitchFamily="34" charset="0"/>
                        </a:rPr>
                        <a:t>1 341,85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dirty="0" smtClean="0">
                          <a:solidFill>
                            <a:srgbClr val="000000"/>
                          </a:solidFill>
                          <a:effectLst/>
                          <a:latin typeface="Calibri" panose="020F0502020204030204" pitchFamily="34" charset="0"/>
                        </a:rPr>
                        <a:t>1 080,00</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r>
              <a:tr h="297799">
                <a:tc>
                  <a:txBody>
                    <a:bodyPr/>
                    <a:lstStyle/>
                    <a:p>
                      <a:pPr algn="l" fontAlgn="b"/>
                      <a:r>
                        <a:rPr lang="pl-PL" sz="1400" b="0" i="0" u="none" strike="noStrike">
                          <a:solidFill>
                            <a:srgbClr val="000000"/>
                          </a:solidFill>
                          <a:effectLst/>
                          <a:latin typeface="Calibri" panose="020F0502020204030204" pitchFamily="34" charset="0"/>
                        </a:rPr>
                        <a:t>zużyte opony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a:solidFill>
                            <a:srgbClr val="000000"/>
                          </a:solidFill>
                          <a:effectLst/>
                          <a:latin typeface="Calibri" panose="020F0502020204030204" pitchFamily="34" charset="0"/>
                        </a:rPr>
                        <a:t>1 055,16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a:solidFill>
                            <a:srgbClr val="000000"/>
                          </a:solidFill>
                          <a:effectLst/>
                          <a:latin typeface="Calibri" panose="020F0502020204030204" pitchFamily="34" charset="0"/>
                        </a:rPr>
                        <a:t>1 557,85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dirty="0" smtClean="0">
                          <a:solidFill>
                            <a:srgbClr val="000000"/>
                          </a:solidFill>
                          <a:effectLst/>
                          <a:latin typeface="Calibri" panose="020F0502020204030204" pitchFamily="34" charset="0"/>
                        </a:rPr>
                        <a:t>648,00 </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r>
              <a:tr h="297799">
                <a:tc>
                  <a:txBody>
                    <a:bodyPr/>
                    <a:lstStyle/>
                    <a:p>
                      <a:pPr algn="l" fontAlgn="b"/>
                      <a:r>
                        <a:rPr lang="pl-PL" sz="1400" b="0" i="0" u="none" strike="noStrike">
                          <a:solidFill>
                            <a:srgbClr val="000000"/>
                          </a:solidFill>
                          <a:effectLst/>
                          <a:latin typeface="Calibri" panose="020F0502020204030204" pitchFamily="34" charset="0"/>
                        </a:rPr>
                        <a:t>zużyty sprzęt elektroniczny i elektryczny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a:solidFill>
                            <a:srgbClr val="000000"/>
                          </a:solidFill>
                          <a:effectLst/>
                          <a:latin typeface="Calibri" panose="020F0502020204030204" pitchFamily="34" charset="0"/>
                        </a:rPr>
                        <a:t>1 271,16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dirty="0">
                          <a:solidFill>
                            <a:srgbClr val="000000"/>
                          </a:solidFill>
                          <a:effectLst/>
                          <a:latin typeface="Calibri" panose="020F0502020204030204" pitchFamily="34" charset="0"/>
                        </a:rPr>
                        <a:t>1 557,85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pl-PL" sz="1400" b="0" i="0" u="none" strike="noStrike" dirty="0" smtClean="0">
                          <a:solidFill>
                            <a:srgbClr val="000000"/>
                          </a:solidFill>
                          <a:effectLst/>
                          <a:latin typeface="Calibri" panose="020F0502020204030204" pitchFamily="34" charset="0"/>
                        </a:rPr>
                        <a:t>378,00</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r>
              <a:tr h="297799">
                <a:tc>
                  <a:txBody>
                    <a:bodyPr/>
                    <a:lstStyle/>
                    <a:p>
                      <a:pPr algn="l" fontAlgn="b"/>
                      <a:r>
                        <a:rPr lang="pl-PL" sz="1400" b="0" i="0" u="none" strike="noStrike">
                          <a:solidFill>
                            <a:srgbClr val="000000"/>
                          </a:solidFill>
                          <a:effectLst/>
                          <a:latin typeface="Calibri" panose="020F0502020204030204" pitchFamily="34" charset="0"/>
                        </a:rPr>
                        <a:t>przeterm. leki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3 942,00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a:solidFill>
                            <a:srgbClr val="000000"/>
                          </a:solidFill>
                          <a:effectLst/>
                          <a:latin typeface="Calibri" panose="020F0502020204030204" pitchFamily="34" charset="0"/>
                        </a:rPr>
                        <a:t>14 040,00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pl-PL" sz="1400" b="0" i="0" u="none" strike="noStrike" dirty="0" smtClean="0">
                          <a:solidFill>
                            <a:srgbClr val="000000"/>
                          </a:solidFill>
                          <a:effectLst/>
                          <a:latin typeface="Calibri" panose="020F0502020204030204" pitchFamily="34" charset="0"/>
                        </a:rPr>
                        <a:t>540,00</a:t>
                      </a:r>
                      <a:endParaRPr lang="pl-PL"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bl>
          </a:graphicData>
        </a:graphic>
      </p:graphicFrame>
      <p:sp>
        <p:nvSpPr>
          <p:cNvPr id="2" name="Prostokąt 1" descr="Element dekoracyjny"/>
          <p:cNvSpPr/>
          <p:nvPr/>
        </p:nvSpPr>
        <p:spPr>
          <a:xfrm>
            <a:off x="683568" y="2924944"/>
            <a:ext cx="8352928" cy="15841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284799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Wykres 6" descr="Prowadzenie PSZOK: wykres kosztów miesięcznych"/>
          <p:cNvGraphicFramePr>
            <a:graphicFrameLocks/>
          </p:cNvGraphicFramePr>
          <p:nvPr>
            <p:extLst>
              <p:ext uri="{D42A27DB-BD31-4B8C-83A1-F6EECF244321}">
                <p14:modId xmlns:p14="http://schemas.microsoft.com/office/powerpoint/2010/main" val="3294908443"/>
              </p:ext>
            </p:extLst>
          </p:nvPr>
        </p:nvGraphicFramePr>
        <p:xfrm>
          <a:off x="234389" y="3140968"/>
          <a:ext cx="8784976" cy="37170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Wykres 7" descr="Zagospodarowanie odpadów PSZOK: wykres kosztów miesięcznych"/>
          <p:cNvGraphicFramePr>
            <a:graphicFrameLocks/>
          </p:cNvGraphicFramePr>
          <p:nvPr>
            <p:extLst>
              <p:ext uri="{D42A27DB-BD31-4B8C-83A1-F6EECF244321}">
                <p14:modId xmlns:p14="http://schemas.microsoft.com/office/powerpoint/2010/main" val="4146094743"/>
              </p:ext>
            </p:extLst>
          </p:nvPr>
        </p:nvGraphicFramePr>
        <p:xfrm>
          <a:off x="246548" y="4773"/>
          <a:ext cx="8784976" cy="3534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5182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34528" y="156753"/>
            <a:ext cx="7707189" cy="400110"/>
          </a:xfrm>
          <a:prstGeom prst="rect">
            <a:avLst/>
          </a:prstGeom>
        </p:spPr>
        <p:txBody>
          <a:bodyPr wrap="square">
            <a:spAutoFit/>
          </a:bodyPr>
          <a:lstStyle/>
          <a:p>
            <a:pPr algn="ctr"/>
            <a:r>
              <a:rPr lang="pl-PL" sz="2000" b="1" dirty="0" smtClean="0"/>
              <a:t>Częstotliwość wywozu odpadów </a:t>
            </a:r>
            <a:endParaRPr lang="pl-PL" sz="1000" b="1" dirty="0"/>
          </a:p>
        </p:txBody>
      </p:sp>
      <p:pic>
        <p:nvPicPr>
          <p:cNvPr id="3" name="Obraz 2" descr="Trzy worki na odpady z napisem: metale i tworzywa sztuczne, szkło, papier"/>
          <p:cNvPicPr>
            <a:picLocks noChangeAspect="1"/>
          </p:cNvPicPr>
          <p:nvPr/>
        </p:nvPicPr>
        <p:blipFill>
          <a:blip r:embed="rId3"/>
          <a:stretch>
            <a:fillRect/>
          </a:stretch>
        </p:blipFill>
        <p:spPr>
          <a:xfrm>
            <a:off x="284277" y="2816306"/>
            <a:ext cx="2167560" cy="1210030"/>
          </a:xfrm>
          <a:prstGeom prst="rect">
            <a:avLst/>
          </a:prstGeom>
        </p:spPr>
      </p:pic>
      <p:pic>
        <p:nvPicPr>
          <p:cNvPr id="4" name="Obraz 3" descr="Worek na odpady z napisem bioodpady"/>
          <p:cNvPicPr>
            <a:picLocks noChangeAspect="1"/>
          </p:cNvPicPr>
          <p:nvPr/>
        </p:nvPicPr>
        <p:blipFill>
          <a:blip r:embed="rId4"/>
          <a:stretch>
            <a:fillRect/>
          </a:stretch>
        </p:blipFill>
        <p:spPr>
          <a:xfrm>
            <a:off x="258582" y="4265980"/>
            <a:ext cx="768076" cy="1133071"/>
          </a:xfrm>
          <a:prstGeom prst="rect">
            <a:avLst/>
          </a:prstGeom>
        </p:spPr>
      </p:pic>
      <p:pic>
        <p:nvPicPr>
          <p:cNvPr id="5" name="Obraz 4" descr="Pojemnik na odpady zmieszane"/>
          <p:cNvPicPr>
            <a:picLocks noChangeAspect="1"/>
          </p:cNvPicPr>
          <p:nvPr/>
        </p:nvPicPr>
        <p:blipFill>
          <a:blip r:embed="rId5"/>
          <a:stretch>
            <a:fillRect/>
          </a:stretch>
        </p:blipFill>
        <p:spPr>
          <a:xfrm>
            <a:off x="365071" y="890854"/>
            <a:ext cx="1080120" cy="1573950"/>
          </a:xfrm>
          <a:prstGeom prst="rect">
            <a:avLst/>
          </a:prstGeom>
        </p:spPr>
      </p:pic>
      <p:pic>
        <p:nvPicPr>
          <p:cNvPr id="6" name="Obraz 5" descr="Lodówka, telewizor, opona, krzesło"/>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563" y="5488507"/>
            <a:ext cx="1240189" cy="1118840"/>
          </a:xfrm>
          <a:prstGeom prst="rect">
            <a:avLst/>
          </a:prstGeom>
        </p:spPr>
      </p:pic>
      <p:sp>
        <p:nvSpPr>
          <p:cNvPr id="7" name="Prostokąt 6"/>
          <p:cNvSpPr/>
          <p:nvPr/>
        </p:nvSpPr>
        <p:spPr>
          <a:xfrm>
            <a:off x="179512" y="6463451"/>
            <a:ext cx="1619354" cy="246221"/>
          </a:xfrm>
          <a:prstGeom prst="rect">
            <a:avLst/>
          </a:prstGeom>
        </p:spPr>
        <p:txBody>
          <a:bodyPr wrap="none">
            <a:spAutoFit/>
          </a:bodyPr>
          <a:lstStyle/>
          <a:p>
            <a:r>
              <a:rPr lang="pl-PL" sz="1000" b="1" dirty="0" smtClean="0"/>
              <a:t>Odpady wielkogabarytowe</a:t>
            </a:r>
            <a:endParaRPr lang="pl-PL" sz="1000" dirty="0"/>
          </a:p>
        </p:txBody>
      </p:sp>
      <p:sp>
        <p:nvSpPr>
          <p:cNvPr id="8" name="Prostokąt zaokrąglony 7" descr="Element dekoracyjny"/>
          <p:cNvSpPr/>
          <p:nvPr/>
        </p:nvSpPr>
        <p:spPr>
          <a:xfrm>
            <a:off x="173881" y="764763"/>
            <a:ext cx="8651740" cy="1826132"/>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zaokrąglony 8" descr="Element dekoracyjny"/>
          <p:cNvSpPr/>
          <p:nvPr/>
        </p:nvSpPr>
        <p:spPr>
          <a:xfrm>
            <a:off x="173881" y="2642248"/>
            <a:ext cx="8651740" cy="149233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descr="Element dekoracyjny"/>
          <p:cNvSpPr/>
          <p:nvPr/>
        </p:nvSpPr>
        <p:spPr>
          <a:xfrm>
            <a:off x="173881" y="4203253"/>
            <a:ext cx="8651740" cy="1195798"/>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zaokrąglony 10" descr="Element dekoracyjny"/>
          <p:cNvSpPr/>
          <p:nvPr/>
        </p:nvSpPr>
        <p:spPr>
          <a:xfrm>
            <a:off x="176231" y="5461777"/>
            <a:ext cx="8651740" cy="1366377"/>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descr="Element dekoracyjny"/>
          <p:cNvSpPr/>
          <p:nvPr/>
        </p:nvSpPr>
        <p:spPr>
          <a:xfrm>
            <a:off x="1646752" y="1057700"/>
            <a:ext cx="4824536" cy="646331"/>
          </a:xfrm>
          <a:prstGeom prst="rect">
            <a:avLst/>
          </a:prstGeom>
        </p:spPr>
        <p:txBody>
          <a:bodyPr wrap="square">
            <a:spAutoFit/>
          </a:bodyPr>
          <a:lstStyle/>
          <a:p>
            <a:r>
              <a:rPr lang="pl-PL" dirty="0" smtClean="0"/>
              <a:t>1 raz na cztery tygodnie </a:t>
            </a:r>
          </a:p>
          <a:p>
            <a:r>
              <a:rPr lang="pl-PL" dirty="0" smtClean="0"/>
              <a:t>1 raz na dwa tygodnie [kwiecień-październik]</a:t>
            </a:r>
            <a:endParaRPr lang="pl-PL" dirty="0"/>
          </a:p>
        </p:txBody>
      </p:sp>
      <p:sp>
        <p:nvSpPr>
          <p:cNvPr id="13" name="Prostokąt 12"/>
          <p:cNvSpPr/>
          <p:nvPr/>
        </p:nvSpPr>
        <p:spPr>
          <a:xfrm>
            <a:off x="2627784" y="2791141"/>
            <a:ext cx="2492862" cy="369332"/>
          </a:xfrm>
          <a:prstGeom prst="rect">
            <a:avLst/>
          </a:prstGeom>
        </p:spPr>
        <p:txBody>
          <a:bodyPr wrap="none">
            <a:spAutoFit/>
          </a:bodyPr>
          <a:lstStyle/>
          <a:p>
            <a:r>
              <a:rPr lang="pl-PL" dirty="0"/>
              <a:t>1 raz na cztery tygodnie </a:t>
            </a:r>
          </a:p>
        </p:txBody>
      </p:sp>
      <p:sp>
        <p:nvSpPr>
          <p:cNvPr id="14" name="Prostokąt 13"/>
          <p:cNvSpPr/>
          <p:nvPr/>
        </p:nvSpPr>
        <p:spPr>
          <a:xfrm>
            <a:off x="1873803" y="5561919"/>
            <a:ext cx="1347357" cy="369332"/>
          </a:xfrm>
          <a:prstGeom prst="rect">
            <a:avLst/>
          </a:prstGeom>
        </p:spPr>
        <p:txBody>
          <a:bodyPr wrap="none">
            <a:spAutoFit/>
          </a:bodyPr>
          <a:lstStyle/>
          <a:p>
            <a:r>
              <a:rPr lang="pl-PL" dirty="0"/>
              <a:t>1 raz </a:t>
            </a:r>
            <a:r>
              <a:rPr lang="pl-PL" dirty="0" smtClean="0"/>
              <a:t>w roku</a:t>
            </a:r>
            <a:endParaRPr lang="pl-PL" dirty="0"/>
          </a:p>
        </p:txBody>
      </p:sp>
      <p:sp>
        <p:nvSpPr>
          <p:cNvPr id="15" name="Prostokąt 14"/>
          <p:cNvSpPr/>
          <p:nvPr/>
        </p:nvSpPr>
        <p:spPr>
          <a:xfrm>
            <a:off x="1187624" y="4295673"/>
            <a:ext cx="4572000" cy="646331"/>
          </a:xfrm>
          <a:prstGeom prst="rect">
            <a:avLst/>
          </a:prstGeom>
        </p:spPr>
        <p:txBody>
          <a:bodyPr>
            <a:spAutoFit/>
          </a:bodyPr>
          <a:lstStyle/>
          <a:p>
            <a:r>
              <a:rPr lang="pl-PL" dirty="0"/>
              <a:t>1 raz na cztery tygodnie </a:t>
            </a:r>
          </a:p>
          <a:p>
            <a:r>
              <a:rPr lang="pl-PL" dirty="0"/>
              <a:t>1 raz na dwa tygodnie [kwiecień-październik]</a:t>
            </a:r>
          </a:p>
        </p:txBody>
      </p:sp>
    </p:spTree>
    <p:extLst>
      <p:ext uri="{BB962C8B-B14F-4D97-AF65-F5344CB8AC3E}">
        <p14:creationId xmlns:p14="http://schemas.microsoft.com/office/powerpoint/2010/main" val="4085073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ównowaga finansowania z budżetu gminy: wydatki i wpływy z opła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88640"/>
            <a:ext cx="6768752" cy="3630150"/>
          </a:xfrm>
          <a:prstGeom prst="rect">
            <a:avLst/>
          </a:prstGeom>
        </p:spPr>
      </p:pic>
      <p:sp>
        <p:nvSpPr>
          <p:cNvPr id="2" name="Prostokąt 1"/>
          <p:cNvSpPr/>
          <p:nvPr/>
        </p:nvSpPr>
        <p:spPr>
          <a:xfrm>
            <a:off x="107504" y="4149080"/>
            <a:ext cx="8920354" cy="2062103"/>
          </a:xfrm>
          <a:prstGeom prst="rect">
            <a:avLst/>
          </a:prstGeom>
        </p:spPr>
        <p:txBody>
          <a:bodyPr wrap="square">
            <a:spAutoFit/>
          </a:bodyPr>
          <a:lstStyle/>
          <a:p>
            <a:r>
              <a:rPr lang="pl-PL" sz="1600" dirty="0"/>
              <a:t>2da. </a:t>
            </a:r>
            <a:r>
              <a:rPr lang="pl-PL" sz="1600" dirty="0" smtClean="0"/>
              <a:t>Rada </a:t>
            </a:r>
            <a:r>
              <a:rPr lang="pl-PL" sz="1600" dirty="0"/>
              <a:t>gminy może postanowić, w drodze uchwały, o pokryciu części kosztów gospodarowania odpadami komunalnymi z dochodów własnych niepochodzących z pobranej opłaty za gospodarowanie odpadami komunalnymi, w przypadku gdy</a:t>
            </a:r>
            <a:r>
              <a:rPr lang="pl-PL" sz="1600" dirty="0" smtClean="0"/>
              <a:t>:</a:t>
            </a:r>
          </a:p>
          <a:p>
            <a:r>
              <a:rPr lang="pl-PL" sz="1600" dirty="0" smtClean="0"/>
              <a:t>1</a:t>
            </a:r>
            <a:r>
              <a:rPr lang="pl-PL" sz="1600" dirty="0"/>
              <a:t>) </a:t>
            </a:r>
            <a:r>
              <a:rPr lang="pl-PL" sz="1600" dirty="0" smtClean="0"/>
              <a:t>środki </a:t>
            </a:r>
            <a:r>
              <a:rPr lang="pl-PL" sz="1600" dirty="0"/>
              <a:t>pozyskane z opłat za gospodarowanie odpadami komunalnymi są niewystarczające na pokrycie kosztów funkcjonowania systemu gospodarowania odpadami komunalnymi, w tym kosztów, o których mowa w ust. 2-2c, lub</a:t>
            </a:r>
          </a:p>
          <a:p>
            <a:r>
              <a:rPr lang="pl-PL" sz="1600" dirty="0"/>
              <a:t>2) </a:t>
            </a:r>
            <a:r>
              <a:rPr lang="pl-PL" sz="1600" dirty="0" smtClean="0"/>
              <a:t>celem </a:t>
            </a:r>
            <a:r>
              <a:rPr lang="pl-PL" sz="1600" dirty="0"/>
              <a:t>jest obniżenie opłat za gospodarowanie odpadami komunalnymi pobieranych od właścicieli nieruchomości.</a:t>
            </a:r>
          </a:p>
        </p:txBody>
      </p:sp>
    </p:spTree>
    <p:extLst>
      <p:ext uri="{BB962C8B-B14F-4D97-AF65-F5344CB8AC3E}">
        <p14:creationId xmlns:p14="http://schemas.microsoft.com/office/powerpoint/2010/main" val="166544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raz 11" descr="Informacja z sesji otwarcia ofert:&#10;1. 8 316 547,56 zł to +49,18%&#10;2. 6 56 214,40 zł to +17,82%"/>
          <p:cNvPicPr>
            <a:picLocks noChangeAspect="1"/>
          </p:cNvPicPr>
          <p:nvPr/>
        </p:nvPicPr>
        <p:blipFill>
          <a:blip r:embed="rId2"/>
          <a:stretch>
            <a:fillRect/>
          </a:stretch>
        </p:blipFill>
        <p:spPr>
          <a:xfrm>
            <a:off x="251520" y="764704"/>
            <a:ext cx="5762958" cy="5917399"/>
          </a:xfrm>
          <a:prstGeom prst="rect">
            <a:avLst/>
          </a:prstGeom>
        </p:spPr>
      </p:pic>
      <p:sp>
        <p:nvSpPr>
          <p:cNvPr id="14" name="Prostokąt 13"/>
          <p:cNvSpPr/>
          <p:nvPr/>
        </p:nvSpPr>
        <p:spPr>
          <a:xfrm>
            <a:off x="107504" y="6165630"/>
            <a:ext cx="7056784" cy="707886"/>
          </a:xfrm>
          <a:prstGeom prst="rect">
            <a:avLst/>
          </a:prstGeom>
        </p:spPr>
        <p:txBody>
          <a:bodyPr wrap="square">
            <a:spAutoFit/>
          </a:bodyPr>
          <a:lstStyle/>
          <a:p>
            <a:endParaRPr lang="pl-PL" sz="2000" dirty="0">
              <a:solidFill>
                <a:srgbClr val="000000"/>
              </a:solidFill>
              <a:latin typeface="Calibri" panose="020F0502020204030204" pitchFamily="34" charset="0"/>
            </a:endParaRPr>
          </a:p>
          <a:p>
            <a:r>
              <a:rPr lang="pl-PL" sz="2000" dirty="0">
                <a:solidFill>
                  <a:srgbClr val="000000"/>
                </a:solidFill>
                <a:latin typeface="Calibri" panose="020F0502020204030204" pitchFamily="34" charset="0"/>
              </a:rPr>
              <a:t> </a:t>
            </a:r>
            <a:r>
              <a:rPr lang="pl-PL" sz="1500" dirty="0" smtClean="0">
                <a:solidFill>
                  <a:srgbClr val="000000"/>
                </a:solidFill>
                <a:latin typeface="Calibri" panose="020F0502020204030204" pitchFamily="34" charset="0"/>
              </a:rPr>
              <a:t>oferta MPGK na 2021-2022 – było </a:t>
            </a:r>
            <a:r>
              <a:rPr lang="pl-PL" sz="1500" b="1" dirty="0" smtClean="0">
                <a:solidFill>
                  <a:srgbClr val="000000"/>
                </a:solidFill>
                <a:latin typeface="Calibri" panose="020F0502020204030204" pitchFamily="34" charset="0"/>
              </a:rPr>
              <a:t>5 </a:t>
            </a:r>
            <a:r>
              <a:rPr lang="pl-PL" sz="1500" b="1" dirty="0">
                <a:solidFill>
                  <a:srgbClr val="000000"/>
                </a:solidFill>
                <a:latin typeface="Calibri" panose="020F0502020204030204" pitchFamily="34" charset="0"/>
              </a:rPr>
              <a:t>574 636,00 zł </a:t>
            </a:r>
            <a:r>
              <a:rPr lang="pl-PL" dirty="0">
                <a:solidFill>
                  <a:srgbClr val="000000"/>
                </a:solidFill>
                <a:latin typeface="Calibri" panose="020F0502020204030204" pitchFamily="34" charset="0"/>
              </a:rPr>
              <a:t>	</a:t>
            </a:r>
          </a:p>
        </p:txBody>
      </p:sp>
      <p:sp>
        <p:nvSpPr>
          <p:cNvPr id="15" name="Prostokąt 14"/>
          <p:cNvSpPr/>
          <p:nvPr/>
        </p:nvSpPr>
        <p:spPr>
          <a:xfrm>
            <a:off x="6065040" y="4221088"/>
            <a:ext cx="1048685" cy="369332"/>
          </a:xfrm>
          <a:prstGeom prst="rect">
            <a:avLst/>
          </a:prstGeom>
        </p:spPr>
        <p:txBody>
          <a:bodyPr wrap="none">
            <a:spAutoFit/>
          </a:bodyPr>
          <a:lstStyle/>
          <a:p>
            <a:r>
              <a:rPr lang="pl-PL" b="1" dirty="0" smtClean="0">
                <a:solidFill>
                  <a:srgbClr val="FF0000"/>
                </a:solidFill>
                <a:latin typeface="Calibri" panose="020F0502020204030204" pitchFamily="34" charset="0"/>
              </a:rPr>
              <a:t>+ 49,18%</a:t>
            </a:r>
            <a:endParaRPr lang="pl-PL" dirty="0">
              <a:solidFill>
                <a:srgbClr val="FF0000"/>
              </a:solidFill>
            </a:endParaRPr>
          </a:p>
        </p:txBody>
      </p:sp>
      <p:sp>
        <p:nvSpPr>
          <p:cNvPr id="16" name="Prostokąt 15"/>
          <p:cNvSpPr/>
          <p:nvPr/>
        </p:nvSpPr>
        <p:spPr>
          <a:xfrm>
            <a:off x="6086817" y="6021288"/>
            <a:ext cx="1101584" cy="369332"/>
          </a:xfrm>
          <a:prstGeom prst="rect">
            <a:avLst/>
          </a:prstGeom>
        </p:spPr>
        <p:txBody>
          <a:bodyPr wrap="none">
            <a:spAutoFit/>
          </a:bodyPr>
          <a:lstStyle/>
          <a:p>
            <a:r>
              <a:rPr lang="pl-PL" b="1" dirty="0" smtClean="0">
                <a:solidFill>
                  <a:srgbClr val="FF0000"/>
                </a:solidFill>
                <a:latin typeface="Calibri" panose="020F0502020204030204" pitchFamily="34" charset="0"/>
              </a:rPr>
              <a:t>+ 17,82% </a:t>
            </a:r>
            <a:endParaRPr lang="pl-PL" dirty="0">
              <a:solidFill>
                <a:srgbClr val="FF0000"/>
              </a:solidFill>
            </a:endParaRPr>
          </a:p>
        </p:txBody>
      </p:sp>
      <p:cxnSp>
        <p:nvCxnSpPr>
          <p:cNvPr id="18" name="Łącznik prosty ze strzałką 17" descr="Element dekoracyjny"/>
          <p:cNvCxnSpPr/>
          <p:nvPr/>
        </p:nvCxnSpPr>
        <p:spPr>
          <a:xfrm>
            <a:off x="3059832" y="3356992"/>
            <a:ext cx="2736304"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descr="Element dekoracyjny"/>
          <p:cNvCxnSpPr/>
          <p:nvPr/>
        </p:nvCxnSpPr>
        <p:spPr>
          <a:xfrm>
            <a:off x="2771800" y="6021288"/>
            <a:ext cx="32932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81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Gospodarka odpadami:&#10;dochód: 3 267 300,00 zł&#10;wydatki: 3 813 376,00 zł"/>
          <p:cNvPicPr>
            <a:picLocks noChangeAspect="1"/>
          </p:cNvPicPr>
          <p:nvPr/>
        </p:nvPicPr>
        <p:blipFill>
          <a:blip r:embed="rId2"/>
          <a:stretch>
            <a:fillRect/>
          </a:stretch>
        </p:blipFill>
        <p:spPr>
          <a:xfrm>
            <a:off x="251520" y="404664"/>
            <a:ext cx="8480623" cy="6237889"/>
          </a:xfrm>
          <a:prstGeom prst="rect">
            <a:avLst/>
          </a:prstGeom>
        </p:spPr>
      </p:pic>
      <p:sp>
        <p:nvSpPr>
          <p:cNvPr id="5" name="Prostokąt 4"/>
          <p:cNvSpPr/>
          <p:nvPr/>
        </p:nvSpPr>
        <p:spPr>
          <a:xfrm>
            <a:off x="2915816" y="107340"/>
            <a:ext cx="2309287" cy="369332"/>
          </a:xfrm>
          <a:prstGeom prst="rect">
            <a:avLst/>
          </a:prstGeom>
        </p:spPr>
        <p:txBody>
          <a:bodyPr wrap="none">
            <a:spAutoFit/>
          </a:bodyPr>
          <a:lstStyle/>
          <a:p>
            <a:r>
              <a:rPr lang="pl-PL" dirty="0" smtClean="0">
                <a:solidFill>
                  <a:srgbClr val="FF0000"/>
                </a:solidFill>
              </a:rPr>
              <a:t>Budżet 2023 - uchwała</a:t>
            </a:r>
            <a:endParaRPr lang="pl-PL" dirty="0">
              <a:solidFill>
                <a:srgbClr val="FF0000"/>
              </a:solidFill>
            </a:endParaRPr>
          </a:p>
        </p:txBody>
      </p:sp>
      <p:sp>
        <p:nvSpPr>
          <p:cNvPr id="6" name="Prostokąt 5"/>
          <p:cNvSpPr/>
          <p:nvPr/>
        </p:nvSpPr>
        <p:spPr>
          <a:xfrm>
            <a:off x="2195736" y="2852936"/>
            <a:ext cx="3885039" cy="369332"/>
          </a:xfrm>
          <a:prstGeom prst="rect">
            <a:avLst/>
          </a:prstGeom>
        </p:spPr>
        <p:txBody>
          <a:bodyPr wrap="square">
            <a:spAutoFit/>
          </a:bodyPr>
          <a:lstStyle/>
          <a:p>
            <a:r>
              <a:rPr lang="pl-PL" dirty="0" smtClean="0">
                <a:solidFill>
                  <a:srgbClr val="FF0000"/>
                </a:solidFill>
              </a:rPr>
              <a:t>Dochody/Wydatki         - 546 076,00 zł</a:t>
            </a:r>
            <a:endParaRPr lang="pl-PL" dirty="0">
              <a:solidFill>
                <a:srgbClr val="FF0000"/>
              </a:solidFill>
            </a:endParaRPr>
          </a:p>
        </p:txBody>
      </p:sp>
      <p:cxnSp>
        <p:nvCxnSpPr>
          <p:cNvPr id="8" name="Łącznik prosty ze strzałką 7" descr="Element dekoracyjny"/>
          <p:cNvCxnSpPr/>
          <p:nvPr/>
        </p:nvCxnSpPr>
        <p:spPr>
          <a:xfrm>
            <a:off x="5868144" y="3150260"/>
            <a:ext cx="1440160" cy="150287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Łącznik prosty ze strzałką 10" descr="Element dekoracyjny"/>
          <p:cNvCxnSpPr/>
          <p:nvPr/>
        </p:nvCxnSpPr>
        <p:spPr>
          <a:xfrm>
            <a:off x="5996335" y="2996952"/>
            <a:ext cx="1311969" cy="57606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2268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602682" y="1227713"/>
            <a:ext cx="6480720" cy="646331"/>
          </a:xfrm>
          <a:prstGeom prst="rect">
            <a:avLst/>
          </a:prstGeom>
          <a:noFill/>
        </p:spPr>
        <p:txBody>
          <a:bodyPr wrap="square" rtlCol="0">
            <a:spAutoFit/>
          </a:bodyPr>
          <a:lstStyle/>
          <a:p>
            <a:r>
              <a:rPr lang="pl-PL" dirty="0"/>
              <a:t>S</a:t>
            </a:r>
            <a:r>
              <a:rPr lang="pl-PL" dirty="0" smtClean="0"/>
              <a:t>tawka podstawowa opłaty za gospodarowanie odpadami komunalnymi od osoby na miesiąc [obowiązkowa segregacja]</a:t>
            </a:r>
            <a:endParaRPr lang="pl-PL" dirty="0"/>
          </a:p>
        </p:txBody>
      </p:sp>
      <p:grpSp>
        <p:nvGrpSpPr>
          <p:cNvPr id="5" name="Grupa 4" descr="30,00 zł&#10;"/>
          <p:cNvGrpSpPr/>
          <p:nvPr/>
        </p:nvGrpSpPr>
        <p:grpSpPr>
          <a:xfrm>
            <a:off x="204836" y="980727"/>
            <a:ext cx="2224420" cy="1036352"/>
            <a:chOff x="323535" y="2808317"/>
            <a:chExt cx="2224420" cy="1036352"/>
          </a:xfrm>
        </p:grpSpPr>
        <p:sp>
          <p:nvSpPr>
            <p:cNvPr id="6" name="Prostokąt zaokrąglony 5"/>
            <p:cNvSpPr/>
            <p:nvPr/>
          </p:nvSpPr>
          <p:spPr>
            <a:xfrm>
              <a:off x="323535" y="2808317"/>
              <a:ext cx="2224420" cy="1036352"/>
            </a:xfrm>
            <a:prstGeom prst="roundRect">
              <a:avLst/>
            </a:pr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Prostokąt 6"/>
            <p:cNvSpPr/>
            <p:nvPr/>
          </p:nvSpPr>
          <p:spPr>
            <a:xfrm>
              <a:off x="374126" y="2858908"/>
              <a:ext cx="2123238" cy="9351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30,00 zł</a:t>
              </a:r>
              <a:endParaRPr lang="pl-PL" sz="3200" kern="1200" dirty="0"/>
            </a:p>
          </p:txBody>
        </p:sp>
      </p:grpSp>
      <p:grpSp>
        <p:nvGrpSpPr>
          <p:cNvPr id="8" name="Grupa 7" descr="5,00 zł"/>
          <p:cNvGrpSpPr/>
          <p:nvPr/>
        </p:nvGrpSpPr>
        <p:grpSpPr>
          <a:xfrm>
            <a:off x="192641" y="2637620"/>
            <a:ext cx="2224420" cy="1036352"/>
            <a:chOff x="323535" y="2808317"/>
            <a:chExt cx="2224420" cy="1036352"/>
          </a:xfrm>
          <a:solidFill>
            <a:schemeClr val="accent2">
              <a:lumMod val="60000"/>
              <a:lumOff val="40000"/>
            </a:schemeClr>
          </a:solidFill>
        </p:grpSpPr>
        <p:sp>
          <p:nvSpPr>
            <p:cNvPr id="9" name="Prostokąt zaokrąglony 8"/>
            <p:cNvSpPr/>
            <p:nvPr/>
          </p:nvSpPr>
          <p:spPr>
            <a:xfrm>
              <a:off x="323535" y="2808317"/>
              <a:ext cx="2224420" cy="1036352"/>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Prostokąt 9"/>
            <p:cNvSpPr/>
            <p:nvPr/>
          </p:nvSpPr>
          <p:spPr>
            <a:xfrm>
              <a:off x="374126" y="2858908"/>
              <a:ext cx="2123238" cy="9351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5,00 zł</a:t>
              </a:r>
              <a:endParaRPr lang="pl-PL" sz="3200" kern="1200" dirty="0"/>
            </a:p>
          </p:txBody>
        </p:sp>
      </p:grpSp>
      <p:sp>
        <p:nvSpPr>
          <p:cNvPr id="11" name="pole tekstowe 10"/>
          <p:cNvSpPr txBox="1"/>
          <p:nvPr/>
        </p:nvSpPr>
        <p:spPr>
          <a:xfrm>
            <a:off x="2663280" y="2555631"/>
            <a:ext cx="6480720" cy="1200329"/>
          </a:xfrm>
          <a:prstGeom prst="rect">
            <a:avLst/>
          </a:prstGeom>
          <a:noFill/>
        </p:spPr>
        <p:txBody>
          <a:bodyPr wrap="square" rtlCol="0">
            <a:spAutoFit/>
          </a:bodyPr>
          <a:lstStyle/>
          <a:p>
            <a:r>
              <a:rPr lang="pl-PL" dirty="0"/>
              <a:t>Kwota zwolnienia z części opłaty za gospodarowanie odpadami komunalnymi od osoby za miesiąc</a:t>
            </a:r>
          </a:p>
          <a:p>
            <a:pPr marL="171450" indent="-171450">
              <a:buFont typeface="Arial" panose="020B0604020202020204" pitchFamily="34" charset="0"/>
              <a:buChar char="•"/>
            </a:pPr>
            <a:r>
              <a:rPr lang="pl-PL" sz="1200" dirty="0"/>
              <a:t>zabudowa mieszkaniowa jednorodzinna</a:t>
            </a:r>
          </a:p>
          <a:p>
            <a:pPr marL="171450" indent="-171450">
              <a:buFont typeface="Arial" panose="020B0604020202020204" pitchFamily="34" charset="0"/>
              <a:buChar char="•"/>
            </a:pPr>
            <a:r>
              <a:rPr lang="pl-PL" sz="1200" dirty="0"/>
              <a:t>posiadanie kompostownika przydomowego</a:t>
            </a:r>
          </a:p>
          <a:p>
            <a:pPr marL="171450" indent="-171450">
              <a:buFont typeface="Arial" panose="020B0604020202020204" pitchFamily="34" charset="0"/>
              <a:buChar char="•"/>
            </a:pPr>
            <a:r>
              <a:rPr lang="pl-PL" sz="1200" dirty="0"/>
              <a:t>kompostowanie bioodpadów stanowiących odpady komunalne</a:t>
            </a:r>
          </a:p>
        </p:txBody>
      </p:sp>
      <p:sp>
        <p:nvSpPr>
          <p:cNvPr id="17" name="Prostokąt 16"/>
          <p:cNvSpPr/>
          <p:nvPr/>
        </p:nvSpPr>
        <p:spPr>
          <a:xfrm>
            <a:off x="2698143" y="4331731"/>
            <a:ext cx="6289798" cy="1384995"/>
          </a:xfrm>
          <a:prstGeom prst="rect">
            <a:avLst/>
          </a:prstGeom>
        </p:spPr>
        <p:txBody>
          <a:bodyPr wrap="square">
            <a:spAutoFit/>
          </a:bodyPr>
          <a:lstStyle/>
          <a:p>
            <a:r>
              <a:rPr lang="pl-PL" dirty="0" smtClean="0"/>
              <a:t>Stawka obniżona opłaty za gospodarowanie odpadami </a:t>
            </a:r>
            <a:r>
              <a:rPr lang="pl-PL" dirty="0"/>
              <a:t>komunalnymi od osoby na miesiąc [obowiązkowa segregacja]</a:t>
            </a:r>
          </a:p>
          <a:p>
            <a:pPr marL="171450" indent="-171450">
              <a:buFont typeface="Arial" panose="020B0604020202020204" pitchFamily="34" charset="0"/>
              <a:buChar char="•"/>
            </a:pPr>
            <a:r>
              <a:rPr lang="pl-PL" sz="1200" dirty="0" smtClean="0"/>
              <a:t>dotyczy ok 85 % mieszkańców Gminy wg składanych deklaracji</a:t>
            </a:r>
            <a:endParaRPr lang="pl-PL" sz="1200" dirty="0"/>
          </a:p>
          <a:p>
            <a:pPr marL="171450" indent="-171450">
              <a:buFont typeface="Arial" panose="020B0604020202020204" pitchFamily="34" charset="0"/>
              <a:buChar char="•"/>
            </a:pPr>
            <a:r>
              <a:rPr lang="pl-PL" sz="1200" dirty="0"/>
              <a:t>zabudowa mieszkaniowa jednorodzinna</a:t>
            </a:r>
          </a:p>
          <a:p>
            <a:pPr marL="171450" indent="-171450">
              <a:buFont typeface="Arial" panose="020B0604020202020204" pitchFamily="34" charset="0"/>
              <a:buChar char="•"/>
            </a:pPr>
            <a:r>
              <a:rPr lang="pl-PL" sz="1200" dirty="0"/>
              <a:t>posiadanie kompostownika przydomowego</a:t>
            </a:r>
          </a:p>
          <a:p>
            <a:pPr marL="171450" indent="-171450">
              <a:buFont typeface="Arial" panose="020B0604020202020204" pitchFamily="34" charset="0"/>
              <a:buChar char="•"/>
            </a:pPr>
            <a:r>
              <a:rPr lang="pl-PL" sz="1200" dirty="0"/>
              <a:t>kompostowanie bioodpadów stanowiących </a:t>
            </a:r>
            <a:r>
              <a:rPr lang="pl-PL" sz="1200" dirty="0" smtClean="0"/>
              <a:t>odpady</a:t>
            </a:r>
            <a:endParaRPr lang="pl-PL" dirty="0"/>
          </a:p>
        </p:txBody>
      </p:sp>
      <p:grpSp>
        <p:nvGrpSpPr>
          <p:cNvPr id="18" name="Grupa 17" descr="25,00 zł"/>
          <p:cNvGrpSpPr/>
          <p:nvPr/>
        </p:nvGrpSpPr>
        <p:grpSpPr>
          <a:xfrm>
            <a:off x="204836" y="4365104"/>
            <a:ext cx="2224420" cy="1036352"/>
            <a:chOff x="323535" y="2808317"/>
            <a:chExt cx="2224420" cy="1036352"/>
          </a:xfrm>
          <a:solidFill>
            <a:srgbClr val="00B050"/>
          </a:solidFill>
        </p:grpSpPr>
        <p:sp>
          <p:nvSpPr>
            <p:cNvPr id="19" name="Prostokąt zaokrąglony 18"/>
            <p:cNvSpPr/>
            <p:nvPr/>
          </p:nvSpPr>
          <p:spPr>
            <a:xfrm>
              <a:off x="323535" y="2808317"/>
              <a:ext cx="2224420" cy="1036352"/>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rostokąt 19"/>
            <p:cNvSpPr/>
            <p:nvPr/>
          </p:nvSpPr>
          <p:spPr>
            <a:xfrm>
              <a:off x="424717" y="2858908"/>
              <a:ext cx="1961726" cy="9351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25,00 zł</a:t>
              </a:r>
              <a:endParaRPr lang="pl-PL" sz="3200" kern="1200" dirty="0"/>
            </a:p>
          </p:txBody>
        </p:sp>
      </p:grpSp>
      <p:sp>
        <p:nvSpPr>
          <p:cNvPr id="21" name="pole tekstowe 20"/>
          <p:cNvSpPr txBox="1"/>
          <p:nvPr/>
        </p:nvSpPr>
        <p:spPr>
          <a:xfrm>
            <a:off x="517250" y="161440"/>
            <a:ext cx="8116581" cy="646331"/>
          </a:xfrm>
          <a:prstGeom prst="rect">
            <a:avLst/>
          </a:prstGeom>
          <a:noFill/>
        </p:spPr>
        <p:txBody>
          <a:bodyPr wrap="none" rtlCol="0">
            <a:spAutoFit/>
          </a:bodyPr>
          <a:lstStyle/>
          <a:p>
            <a:pPr algn="ctr"/>
            <a:r>
              <a:rPr lang="pl-PL" b="1" dirty="0" smtClean="0"/>
              <a:t>Proponowane stawki opłat za odpady komunalne dla nieruchomości zamieszkałych </a:t>
            </a:r>
          </a:p>
          <a:p>
            <a:pPr algn="ctr"/>
            <a:r>
              <a:rPr lang="pl-PL" b="1" dirty="0" smtClean="0"/>
              <a:t>od 1 stycznia 2024 roku w Gminie Mielec</a:t>
            </a:r>
            <a:endParaRPr lang="pl-PL" b="1" dirty="0"/>
          </a:p>
        </p:txBody>
      </p:sp>
    </p:spTree>
    <p:extLst>
      <p:ext uri="{BB962C8B-B14F-4D97-AF65-F5344CB8AC3E}">
        <p14:creationId xmlns:p14="http://schemas.microsoft.com/office/powerpoint/2010/main" val="287992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9"/>
          <p:cNvSpPr/>
          <p:nvPr/>
        </p:nvSpPr>
        <p:spPr>
          <a:xfrm>
            <a:off x="465548" y="494095"/>
            <a:ext cx="7056785" cy="400110"/>
          </a:xfrm>
          <a:prstGeom prst="rect">
            <a:avLst/>
          </a:prstGeom>
        </p:spPr>
        <p:txBody>
          <a:bodyPr wrap="square">
            <a:spAutoFit/>
          </a:bodyPr>
          <a:lstStyle/>
          <a:p>
            <a:pPr algn="ctr">
              <a:defRPr sz="2000" b="0" i="0" u="none" strike="noStrike" kern="1200" cap="none" spc="0" normalizeH="0" baseline="0">
                <a:solidFill>
                  <a:prstClr val="black">
                    <a:lumMod val="65000"/>
                    <a:lumOff val="35000"/>
                  </a:prstClr>
                </a:solidFill>
                <a:latin typeface="+mj-lt"/>
                <a:ea typeface="+mj-ea"/>
                <a:cs typeface="+mj-cs"/>
              </a:defRPr>
            </a:pPr>
            <a:r>
              <a:rPr lang="pl-PL" b="1" dirty="0" smtClean="0"/>
              <a:t>Obowiązujące uchwały z zakresu gospodarki odpadami    (1/2)</a:t>
            </a:r>
            <a:endParaRPr lang="pl-PL" b="1" dirty="0"/>
          </a:p>
        </p:txBody>
      </p:sp>
      <p:sp>
        <p:nvSpPr>
          <p:cNvPr id="2" name="Rectangle 1"/>
          <p:cNvSpPr>
            <a:spLocks noChangeArrowheads="1"/>
          </p:cNvSpPr>
          <p:nvPr/>
        </p:nvSpPr>
        <p:spPr bwMode="auto">
          <a:xfrm>
            <a:off x="467544" y="1217077"/>
            <a:ext cx="777686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pl-PL" altLang="pl-PL" sz="1200" b="0" i="0" strike="noStrike" cap="none" normalizeH="0" baseline="0" dirty="0" smtClean="0">
              <a:ln>
                <a:noFill/>
              </a:ln>
              <a:solidFill>
                <a:schemeClr val="tx1"/>
              </a:solidFill>
              <a:effectLst/>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sz="1200" dirty="0">
                <a:latin typeface="Arial" panose="020B0604020202020204" pitchFamily="34" charset="0"/>
              </a:rPr>
              <a:t>Uchwała Nr XXXI/240/2022 Rady Gminy Mielec z dnia 6 czerwca 2022 r. w sprawie zmiany uchwały własnej Nr XII/90/2019 Rady Gminy Mielec z dnia 18 grudnia 2019 r. w sprawie wyboru metody ustalenia opłaty za gospodarowanie odpadami komunalnymi oraz ustalenia stawki tej opłaty i ustalenia stawki opłaty za pojemnik lub worek o określonej pojemności.</a:t>
            </a:r>
            <a:endParaRPr lang="pl-PL" altLang="pl-PL" sz="1200" dirty="0">
              <a:latin typeface="Arial" panose="020B0604020202020204" pitchFamily="34" charset="0"/>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pl-PL" altLang="pl-PL" sz="1200" b="0" i="0" strike="noStrike" cap="none" normalizeH="0" baseline="0" dirty="0" smtClean="0">
              <a:ln>
                <a:noFill/>
              </a:ln>
              <a:solidFill>
                <a:schemeClr val="tx1"/>
              </a:solidFill>
              <a:effectLst/>
              <a:latin typeface="Arial" panose="020B0604020202020204" pitchFamily="34" charset="0"/>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l-PL" altLang="pl-PL" sz="1200" b="0" i="0" strike="noStrike" cap="none" normalizeH="0" baseline="0" dirty="0" smtClean="0">
                <a:ln>
                  <a:noFill/>
                </a:ln>
                <a:solidFill>
                  <a:schemeClr val="tx1"/>
                </a:solidFill>
                <a:effectLst/>
                <a:latin typeface="Arial" panose="020B0604020202020204" pitchFamily="34" charset="0"/>
              </a:rPr>
              <a:t>Uchwała Nr XXIII/102/2019 Rady Gminy Mielec z dnia 30 grudnia 2019 r. w sprawie zmiany uchwały własnej Nr XII/90/2019 Rady Gminy Mielec z dnia 18 grudnia 2019 r. w sprawie wyboru metody ustalenia opłaty za gospodarowanie odpadami komunalnymi oraz ustalenia stawki tej opłaty i ustalenia stawki opłaty za pojemnik lub worek o określonej pojemności.</a:t>
            </a:r>
          </a:p>
          <a:p>
            <a:pPr marR="0" lvl="0" algn="just" defTabSz="914400" rtl="0" eaLnBrk="0" fontAlgn="base" latinLnBrk="0" hangingPunct="0">
              <a:lnSpc>
                <a:spcPct val="100000"/>
              </a:lnSpc>
              <a:spcBef>
                <a:spcPct val="0"/>
              </a:spcBef>
              <a:spcAft>
                <a:spcPct val="0"/>
              </a:spcAft>
              <a:buClrTx/>
              <a:buSzTx/>
              <a:tabLst/>
            </a:pPr>
            <a:endParaRPr kumimoji="0" lang="pl-PL" altLang="pl-PL" sz="1200" b="0" i="0" strike="noStrike" cap="none" normalizeH="0" baseline="0" dirty="0" smtClean="0">
              <a:ln>
                <a:noFill/>
              </a:ln>
              <a:solidFill>
                <a:schemeClr val="tx1"/>
              </a:solidFill>
              <a:effectLst/>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dirty="0">
                <a:latin typeface="Arial" panose="020B0604020202020204" pitchFamily="34" charset="0"/>
              </a:rPr>
              <a:t> </a:t>
            </a:r>
            <a:r>
              <a:rPr lang="pl-PL" altLang="pl-PL" sz="1200" b="1" dirty="0">
                <a:latin typeface="Arial" panose="020B0604020202020204" pitchFamily="34" charset="0"/>
              </a:rPr>
              <a:t>Uchwała Nr XXII/90/2019 Rady Gminy Mielec z dnia 18 grudnia 2019 r. w sprawie wyboru metody ustalenia opłaty za gospodarowanie odpadami komunalnymi oraz ustalenia stawki tej opłaty i ustalenia stawki opłaty za pojemnik lub worek o określonej pojemności</a:t>
            </a:r>
            <a:r>
              <a:rPr lang="pl-PL" altLang="pl-PL" sz="1200" b="1" dirty="0" smtClean="0">
                <a:latin typeface="Arial" panose="020B0604020202020204" pitchFamily="34" charset="0"/>
              </a:rPr>
              <a:t>.</a:t>
            </a:r>
          </a:p>
          <a:p>
            <a:pPr marL="171450" lvl="0" indent="-171450" eaLnBrk="0" fontAlgn="base" hangingPunct="0">
              <a:spcBef>
                <a:spcPct val="0"/>
              </a:spcBef>
              <a:spcAft>
                <a:spcPct val="0"/>
              </a:spcAft>
              <a:buFont typeface="Arial" panose="020B0604020202020204" pitchFamily="34" charset="0"/>
              <a:buChar char="•"/>
            </a:pPr>
            <a:endParaRPr kumimoji="0" lang="pl-PL" altLang="pl-PL" sz="1200" b="0" i="0" strike="noStrike" cap="none" normalizeH="0" baseline="0" dirty="0" smtClean="0">
              <a:ln>
                <a:noFill/>
              </a:ln>
              <a:solidFill>
                <a:schemeClr val="tx1"/>
              </a:solidFill>
              <a:effectLst/>
              <a:latin typeface="Arial" panose="020B0604020202020204" pitchFamily="34" charset="0"/>
            </a:endParaRPr>
          </a:p>
        </p:txBody>
      </p:sp>
      <p:pic>
        <p:nvPicPr>
          <p:cNvPr id="1026" name="Picture 2" descr="ikona pliku pdf">
            <a:hlinkClick r:id="rId2" tooltip=" Uchwała Nr XXXI/240/2022 Rady Gminy Mielec z dnia 6 czerwca 2022 r. w sprawie zmiany uchwały własnej Nr XII/90/2019 Rady Gminy Mielec z dnia 18 grudnia 2019 r. w sprawie wyboru metody ustalenia opłaty za gospodarowanie odpadami komunalnymi oraz ustalenia stawki tej opłaty i ustalenia stawki opłaty za pojemnik lub worek o określonej pojemności (PDF)"/>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792413"/>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kona pliku pdf">
            <a:hlinkClick r:id="rId4"/>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9685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kona pliku pdf">
            <a:hlinkClick r:id="rId5"/>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144588"/>
            <a:ext cx="190500" cy="190500"/>
          </a:xfrm>
          <a:prstGeom prst="rect">
            <a:avLst/>
          </a:prstGeom>
          <a:noFill/>
          <a:extLst>
            <a:ext uri="{909E8E84-426E-40DD-AFC4-6F175D3DCCD1}">
              <a14:hiddenFill xmlns:a14="http://schemas.microsoft.com/office/drawing/2010/main">
                <a:solidFill>
                  <a:srgbClr val="FFFFFF"/>
                </a:solidFill>
              </a14:hiddenFill>
            </a:ext>
          </a:extLst>
        </p:spPr>
      </p:pic>
      <p:sp>
        <p:nvSpPr>
          <p:cNvPr id="6" name="Prostokąt 5"/>
          <p:cNvSpPr/>
          <p:nvPr/>
        </p:nvSpPr>
        <p:spPr>
          <a:xfrm>
            <a:off x="465548" y="4221088"/>
            <a:ext cx="7770549" cy="1015663"/>
          </a:xfrm>
          <a:prstGeom prst="rect">
            <a:avLst/>
          </a:prstGeom>
        </p:spPr>
        <p:txBody>
          <a:bodyPr wrap="square">
            <a:spAutoFit/>
          </a:bodyPr>
          <a:lstStyle/>
          <a:p>
            <a:pPr marL="171450" indent="-171450">
              <a:buFont typeface="Arial" panose="020B0604020202020204" pitchFamily="34" charset="0"/>
              <a:buChar char="•"/>
            </a:pPr>
            <a:r>
              <a:rPr lang="pl-PL" altLang="pl-PL" sz="1200" dirty="0">
                <a:latin typeface="Arial" panose="020B0604020202020204" pitchFamily="34" charset="0"/>
              </a:rPr>
              <a:t>Uchwała </a:t>
            </a:r>
            <a:r>
              <a:rPr lang="pl-PL" sz="1200" dirty="0">
                <a:latin typeface="Arial" panose="020B0604020202020204" pitchFamily="34" charset="0"/>
              </a:rPr>
              <a:t>XXXIX/319/2023 </a:t>
            </a:r>
            <a:r>
              <a:rPr lang="pl-PL" altLang="pl-PL" sz="1200" dirty="0">
                <a:latin typeface="Arial" panose="020B0604020202020204" pitchFamily="34" charset="0"/>
              </a:rPr>
              <a:t>Rady Gminy Mielec </a:t>
            </a:r>
            <a:r>
              <a:rPr lang="pl-PL" sz="1200" dirty="0">
                <a:latin typeface="Arial" panose="020B0604020202020204" pitchFamily="34" charset="0"/>
              </a:rPr>
              <a:t>z dnia 26 kwietnia 2023 r. </a:t>
            </a:r>
            <a:r>
              <a:rPr lang="pl-PL" altLang="pl-PL" sz="1200" dirty="0">
                <a:latin typeface="Arial" panose="020B0604020202020204" pitchFamily="34" charset="0"/>
              </a:rPr>
              <a:t> </a:t>
            </a:r>
            <a:r>
              <a:rPr lang="pl-PL" sz="1200" dirty="0">
                <a:latin typeface="Arial" panose="020B0604020202020204" pitchFamily="34" charset="0"/>
              </a:rPr>
              <a:t>w sprawie zmiany Uchwały w sprawie uchwalenia Regulaminu utrzymania czystości i porządku na terenie Gminy Mielec </a:t>
            </a:r>
            <a:endParaRPr lang="pl-PL" altLang="pl-PL" sz="1200" dirty="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endParaRPr lang="pl-PL" altLang="pl-PL" sz="1200" b="1" dirty="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b="1" dirty="0" smtClean="0">
                <a:latin typeface="Arial" panose="020B0604020202020204" pitchFamily="34" charset="0"/>
              </a:rPr>
              <a:t>Uchwała </a:t>
            </a:r>
            <a:r>
              <a:rPr lang="pl-PL" altLang="pl-PL" sz="1200" b="1" dirty="0">
                <a:latin typeface="Arial" panose="020B0604020202020204" pitchFamily="34" charset="0"/>
              </a:rPr>
              <a:t>Nr XXII/87/2019 Rady Gminy Mielec z dnia 18 grudnia 2019 r. w sprawie uchwalenia Regulaminu utrzymania czystości i porządku na terenie Gminy Mielec.</a:t>
            </a:r>
            <a:endParaRPr lang="pl-PL" altLang="pl-PL" sz="1200" b="1" dirty="0">
              <a:latin typeface="Arial" panose="020B0604020202020204" pitchFamily="34" charset="0"/>
              <a:hlinkClick r:id="rId6"/>
            </a:endParaRPr>
          </a:p>
        </p:txBody>
      </p:sp>
      <p:pic>
        <p:nvPicPr>
          <p:cNvPr id="21" name="Obraz 20" descr="Element dekoracyjny"/>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66479" y="5157192"/>
            <a:ext cx="1384353" cy="1608609"/>
          </a:xfrm>
          <a:prstGeom prst="rect">
            <a:avLst/>
          </a:prstGeom>
        </p:spPr>
      </p:pic>
    </p:spTree>
    <p:extLst>
      <p:ext uri="{BB962C8B-B14F-4D97-AF65-F5344CB8AC3E}">
        <p14:creationId xmlns:p14="http://schemas.microsoft.com/office/powerpoint/2010/main" val="3091709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Zrzut projektu uchwały rady gminy"/>
          <p:cNvPicPr>
            <a:picLocks noChangeAspect="1"/>
          </p:cNvPicPr>
          <p:nvPr/>
        </p:nvPicPr>
        <p:blipFill>
          <a:blip r:embed="rId2"/>
          <a:stretch>
            <a:fillRect/>
          </a:stretch>
        </p:blipFill>
        <p:spPr>
          <a:xfrm>
            <a:off x="1115616" y="404664"/>
            <a:ext cx="6481997" cy="5733288"/>
          </a:xfrm>
          <a:prstGeom prst="rect">
            <a:avLst/>
          </a:prstGeom>
        </p:spPr>
      </p:pic>
    </p:spTree>
    <p:extLst>
      <p:ext uri="{BB962C8B-B14F-4D97-AF65-F5344CB8AC3E}">
        <p14:creationId xmlns:p14="http://schemas.microsoft.com/office/powerpoint/2010/main" val="2628948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Dalszy zrzut projektu uchwały rady gminy"/>
          <p:cNvPicPr>
            <a:picLocks noChangeAspect="1"/>
          </p:cNvPicPr>
          <p:nvPr/>
        </p:nvPicPr>
        <p:blipFill>
          <a:blip r:embed="rId2"/>
          <a:stretch>
            <a:fillRect/>
          </a:stretch>
        </p:blipFill>
        <p:spPr>
          <a:xfrm>
            <a:off x="1259632" y="-99392"/>
            <a:ext cx="6233306" cy="6858000"/>
          </a:xfrm>
          <a:prstGeom prst="rect">
            <a:avLst/>
          </a:prstGeom>
        </p:spPr>
      </p:pic>
    </p:spTree>
    <p:extLst>
      <p:ext uri="{BB962C8B-B14F-4D97-AF65-F5344CB8AC3E}">
        <p14:creationId xmlns:p14="http://schemas.microsoft.com/office/powerpoint/2010/main" val="32975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9512" y="1268760"/>
            <a:ext cx="8136904" cy="3600986"/>
          </a:xfrm>
          <a:prstGeom prst="rect">
            <a:avLst/>
          </a:prstGeom>
        </p:spPr>
        <p:txBody>
          <a:bodyPr wrap="square">
            <a:spAutoFit/>
          </a:bodyPr>
          <a:lstStyle/>
          <a:p>
            <a:pPr marL="171450" lvl="0" indent="-171450" algn="just" eaLnBrk="0" fontAlgn="base" hangingPunct="0">
              <a:spcBef>
                <a:spcPct val="0"/>
              </a:spcBef>
              <a:spcAft>
                <a:spcPct val="0"/>
              </a:spcAft>
              <a:buFont typeface="Arial" panose="020B0604020202020204" pitchFamily="34" charset="0"/>
              <a:buChar char="•"/>
            </a:pPr>
            <a:r>
              <a:rPr lang="pl-PL" altLang="pl-PL" sz="1200" dirty="0">
                <a:latin typeface="Arial" panose="020B0604020202020204" pitchFamily="34" charset="0"/>
              </a:rPr>
              <a:t>Uchwała Nr XXIII/101/2019 Rady Gminy Mielec z dnia 30 grudnia 2019 r. w sprawie wzoru deklaracji o wysokości opłaty za gospodarowanie odpadami komunalnymi składanej przez właścicieli nieruchomości</a:t>
            </a:r>
            <a:r>
              <a:rPr lang="pl-PL" altLang="pl-PL" sz="1200" dirty="0" smtClean="0">
                <a:latin typeface="Arial" panose="020B0604020202020204" pitchFamily="34" charset="0"/>
              </a:rPr>
              <a:t>.</a:t>
            </a:r>
          </a:p>
          <a:p>
            <a:pPr lvl="0" algn="just" eaLnBrk="0" fontAlgn="base" hangingPunct="0">
              <a:spcBef>
                <a:spcPct val="0"/>
              </a:spcBef>
              <a:spcAft>
                <a:spcPct val="0"/>
              </a:spcAft>
            </a:pPr>
            <a:endParaRPr lang="pl-PL" altLang="pl-PL" sz="1200" dirty="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dirty="0" smtClean="0">
                <a:latin typeface="Arial" panose="020B0604020202020204" pitchFamily="34" charset="0"/>
              </a:rPr>
              <a:t>Uchwała </a:t>
            </a:r>
            <a:r>
              <a:rPr lang="pl-PL" altLang="pl-PL" sz="1200" dirty="0">
                <a:latin typeface="Arial" panose="020B0604020202020204" pitchFamily="34" charset="0"/>
              </a:rPr>
              <a:t>Nr XXII/91/2019 Rady Gminy Mielec z dnia 18 grudnia 2019 r. w sprawie określenia górnej stawki opłaty ponoszonej przez właścicieli nieruchomości, którzy nie są obowiązani do ponoszenia opłat na rzecz gminy za gospodarowanie odpadami komunalnymi</a:t>
            </a:r>
            <a:r>
              <a:rPr lang="pl-PL" altLang="pl-PL" sz="1200" dirty="0" smtClean="0">
                <a:latin typeface="Arial" panose="020B0604020202020204" pitchFamily="34" charset="0"/>
              </a:rPr>
              <a:t>.</a:t>
            </a:r>
          </a:p>
          <a:p>
            <a:pPr marL="171450" lvl="0" indent="-171450" algn="just" eaLnBrk="0" fontAlgn="base" hangingPunct="0">
              <a:spcBef>
                <a:spcPct val="0"/>
              </a:spcBef>
              <a:spcAft>
                <a:spcPct val="0"/>
              </a:spcAft>
              <a:buFont typeface="Arial" panose="020B0604020202020204" pitchFamily="34" charset="0"/>
              <a:buChar char="•"/>
            </a:pPr>
            <a:endParaRPr lang="pl-PL" altLang="pl-PL" sz="1200" dirty="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dirty="0">
                <a:latin typeface="Arial" panose="020B0604020202020204" pitchFamily="34" charset="0"/>
              </a:rPr>
              <a:t>Uchwała Nr XXII/88/2019 Rady Gminy Mielec z dnia 18 grudnia 2019 r. w sprawie szczegółowego sposobu i zakresu świadczenia usług w zakresie odbierania odpadów komunalnych od właścicieli nieruchomości i zagospodarowania tych odpadów, w zamian za uiszczoną przez właściciela nieruchomości opłatę za gospodarowanie odpadami komunalnymi</a:t>
            </a:r>
            <a:r>
              <a:rPr lang="pl-PL" altLang="pl-PL" sz="1200" dirty="0" smtClean="0">
                <a:latin typeface="Arial" panose="020B0604020202020204" pitchFamily="34" charset="0"/>
              </a:rPr>
              <a:t>.</a:t>
            </a:r>
          </a:p>
          <a:p>
            <a:pPr lvl="0" algn="just" eaLnBrk="0" fontAlgn="base" hangingPunct="0">
              <a:spcBef>
                <a:spcPct val="0"/>
              </a:spcBef>
              <a:spcAft>
                <a:spcPct val="0"/>
              </a:spcAft>
            </a:pPr>
            <a:endParaRPr lang="pl-PL" altLang="pl-PL" sz="1200" dirty="0" smtClean="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dirty="0">
                <a:latin typeface="Arial" panose="020B0604020202020204" pitchFamily="34" charset="0"/>
              </a:rPr>
              <a:t> Uchwała Nr XXI/136/2016 Rady Gminy Mielec w sprawie przejęcia obowiązku odbierania odpadów komunalnych od właścicieli nieruchomości na których nie zamieszkują mieszkańcy, a powstają odpady komunalne.</a:t>
            </a:r>
          </a:p>
          <a:p>
            <a:pPr lvl="0" algn="just" eaLnBrk="0" fontAlgn="base" hangingPunct="0">
              <a:spcBef>
                <a:spcPct val="0"/>
              </a:spcBef>
              <a:spcAft>
                <a:spcPct val="0"/>
              </a:spcAft>
            </a:pPr>
            <a:endParaRPr lang="pl-PL" altLang="pl-PL" sz="1200" dirty="0">
              <a:latin typeface="Arial" panose="020B0604020202020204" pitchFamily="34" charset="0"/>
              <a:hlinkClick r:id="rId2"/>
            </a:endParaRPr>
          </a:p>
          <a:p>
            <a:pPr marL="171450" lvl="0" indent="-171450" algn="just" eaLnBrk="0" fontAlgn="base" hangingPunct="0">
              <a:spcBef>
                <a:spcPct val="0"/>
              </a:spcBef>
              <a:spcAft>
                <a:spcPct val="0"/>
              </a:spcAft>
              <a:buFont typeface="Arial" panose="020B0604020202020204" pitchFamily="34" charset="0"/>
              <a:buChar char="•"/>
            </a:pPr>
            <a:r>
              <a:rPr lang="pl-PL" altLang="pl-PL" sz="1200" dirty="0">
                <a:latin typeface="Arial" panose="020B0604020202020204" pitchFamily="34" charset="0"/>
              </a:rPr>
              <a:t>UCHWAŁA NR XIX/132/2016 RADY GMINY MIELEC z dnia 11 lipca 2016 r. w sprawie ustalenia terminu, częstotliwości i trybu uiszczania opłaty za gospodarowanie odpadami komunalnymi </a:t>
            </a:r>
            <a:endParaRPr lang="pl-PL" sz="1200" dirty="0">
              <a:latin typeface="Arial" panose="020B0604020202020204" pitchFamily="34" charset="0"/>
            </a:endParaRPr>
          </a:p>
          <a:p>
            <a:pPr marL="171450" lvl="0" indent="-171450" algn="just" eaLnBrk="0" fontAlgn="base" hangingPunct="0">
              <a:spcBef>
                <a:spcPct val="0"/>
              </a:spcBef>
              <a:spcAft>
                <a:spcPct val="0"/>
              </a:spcAft>
              <a:buFont typeface="Arial" panose="020B0604020202020204" pitchFamily="34" charset="0"/>
              <a:buChar char="•"/>
            </a:pPr>
            <a:endParaRPr lang="pl-PL" altLang="pl-PL" sz="1200" dirty="0" smtClean="0">
              <a:latin typeface="Arial" panose="020B0604020202020204" pitchFamily="34" charset="0"/>
            </a:endParaRPr>
          </a:p>
          <a:p>
            <a:pPr lvl="0" eaLnBrk="0" fontAlgn="base" hangingPunct="0">
              <a:spcBef>
                <a:spcPct val="0"/>
              </a:spcBef>
              <a:spcAft>
                <a:spcPct val="0"/>
              </a:spcAft>
            </a:pPr>
            <a:endParaRPr lang="pl-PL" altLang="pl-PL" sz="1200" dirty="0">
              <a:latin typeface="Arial" panose="020B0604020202020204" pitchFamily="34" charset="0"/>
            </a:endParaRPr>
          </a:p>
        </p:txBody>
      </p:sp>
      <p:sp>
        <p:nvSpPr>
          <p:cNvPr id="7" name="Prostokąt 6"/>
          <p:cNvSpPr/>
          <p:nvPr/>
        </p:nvSpPr>
        <p:spPr>
          <a:xfrm>
            <a:off x="-108520" y="476672"/>
            <a:ext cx="7704856" cy="400110"/>
          </a:xfrm>
          <a:prstGeom prst="rect">
            <a:avLst/>
          </a:prstGeom>
        </p:spPr>
        <p:txBody>
          <a:bodyPr wrap="square">
            <a:spAutoFit/>
          </a:bodyPr>
          <a:lstStyle/>
          <a:p>
            <a:pPr algn="ctr">
              <a:defRPr sz="2000" b="0" i="0" u="none" strike="noStrike" kern="1200" cap="none" spc="0" normalizeH="0" baseline="0">
                <a:solidFill>
                  <a:prstClr val="black">
                    <a:lumMod val="65000"/>
                    <a:lumOff val="35000"/>
                  </a:prstClr>
                </a:solidFill>
                <a:latin typeface="+mj-lt"/>
                <a:ea typeface="+mj-ea"/>
                <a:cs typeface="+mj-cs"/>
              </a:defRPr>
            </a:pPr>
            <a:r>
              <a:rPr lang="pl-PL" b="1" dirty="0">
                <a:solidFill>
                  <a:prstClr val="black">
                    <a:lumMod val="65000"/>
                    <a:lumOff val="35000"/>
                  </a:prstClr>
                </a:solidFill>
              </a:rPr>
              <a:t>Obowiązujące uchwały z zakresu gospodarki odpadami    </a:t>
            </a:r>
            <a:r>
              <a:rPr lang="pl-PL" b="1" dirty="0" smtClean="0">
                <a:solidFill>
                  <a:prstClr val="black">
                    <a:lumMod val="65000"/>
                    <a:lumOff val="35000"/>
                  </a:prstClr>
                </a:solidFill>
              </a:rPr>
              <a:t>(2/2</a:t>
            </a:r>
            <a:r>
              <a:rPr lang="pl-PL" b="1" dirty="0">
                <a:solidFill>
                  <a:prstClr val="black">
                    <a:lumMod val="65000"/>
                    <a:lumOff val="35000"/>
                  </a:prstClr>
                </a:solidFill>
              </a:rPr>
              <a:t>)</a:t>
            </a:r>
          </a:p>
        </p:txBody>
      </p:sp>
      <p:pic>
        <p:nvPicPr>
          <p:cNvPr id="8" name="Obraz 7" descr="Element dekoracyjn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479" y="5157192"/>
            <a:ext cx="1384353" cy="1608609"/>
          </a:xfrm>
          <a:prstGeom prst="rect">
            <a:avLst/>
          </a:prstGeom>
        </p:spPr>
      </p:pic>
    </p:spTree>
    <p:extLst>
      <p:ext uri="{BB962C8B-B14F-4D97-AF65-F5344CB8AC3E}">
        <p14:creationId xmlns:p14="http://schemas.microsoft.com/office/powerpoint/2010/main" val="14626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1196752"/>
            <a:ext cx="7920880" cy="5078313"/>
          </a:xfrm>
          <a:prstGeom prst="rect">
            <a:avLst/>
          </a:prstGeom>
        </p:spPr>
        <p:txBody>
          <a:bodyPr wrap="square">
            <a:spAutoFit/>
          </a:bodyPr>
          <a:lstStyle/>
          <a:p>
            <a:pPr algn="just"/>
            <a:r>
              <a:rPr lang="pl-PL" i="1" dirty="0" smtClean="0"/>
              <a:t>W przypadku nieruchomości zamieszkałych stawka opłaty za gospodarowanie odpadami komunalnymi wynosi </a:t>
            </a:r>
            <a:r>
              <a:rPr lang="pl-PL" b="1" i="1" dirty="0" smtClean="0"/>
              <a:t>25zł miesięcznie na osobę</a:t>
            </a:r>
          </a:p>
          <a:p>
            <a:pPr algn="just"/>
            <a:endParaRPr lang="pl-PL" i="1" dirty="0"/>
          </a:p>
          <a:p>
            <a:pPr algn="just"/>
            <a:r>
              <a:rPr lang="pl-PL" i="1" dirty="0" smtClean="0"/>
              <a:t>Dla mieszkańców kompostujących bioodpady w kompostowniku przydomowym obowiązuje zwolnienie z części opłaty w wysokości 4zł tym samym opłata wynosi obecnie  </a:t>
            </a:r>
            <a:r>
              <a:rPr lang="pl-PL" b="1" i="1" u="sng" dirty="0" smtClean="0"/>
              <a:t>21 zł miesięcznie na osobę</a:t>
            </a:r>
            <a:r>
              <a:rPr lang="pl-PL" i="1" dirty="0" smtClean="0"/>
              <a:t>.</a:t>
            </a:r>
            <a:endParaRPr lang="pl-PL" i="1" dirty="0"/>
          </a:p>
          <a:p>
            <a:pPr algn="just"/>
            <a:endParaRPr lang="pl-PL" i="1" dirty="0" smtClean="0"/>
          </a:p>
          <a:p>
            <a:pPr algn="just"/>
            <a:r>
              <a:rPr lang="pl-PL" i="1" dirty="0" smtClean="0"/>
              <a:t>W </a:t>
            </a:r>
            <a:r>
              <a:rPr lang="pl-PL" i="1" dirty="0"/>
              <a:t>przypadku nieruchomości, na której nie zamieszkują mieszkańcy, a powstają odpady komunalne ustala się, że stawka opłaty za pojemnik lub worek o określonej pojemności wynosi</a:t>
            </a:r>
            <a:r>
              <a:rPr lang="pl-PL" i="1" dirty="0" smtClean="0"/>
              <a:t>:</a:t>
            </a:r>
            <a:endParaRPr lang="pl-PL" i="1" dirty="0"/>
          </a:p>
          <a:p>
            <a:pPr marL="285750" indent="-285750" algn="just">
              <a:buFont typeface="Arial" panose="020B0604020202020204" pitchFamily="34" charset="0"/>
              <a:buChar char="•"/>
            </a:pPr>
            <a:r>
              <a:rPr lang="pl-PL" b="1" i="1" dirty="0"/>
              <a:t>5,89 zł </a:t>
            </a:r>
            <a:r>
              <a:rPr lang="pl-PL" i="1" dirty="0"/>
              <a:t>za pojemnik o pojemności 120 litrów </a:t>
            </a:r>
            <a:endParaRPr lang="pl-PL" i="1" dirty="0" smtClean="0"/>
          </a:p>
          <a:p>
            <a:pPr marL="285750" indent="-285750" algn="just">
              <a:buFont typeface="Arial" panose="020B0604020202020204" pitchFamily="34" charset="0"/>
              <a:buChar char="•"/>
            </a:pPr>
            <a:r>
              <a:rPr lang="pl-PL" i="1" dirty="0" smtClean="0"/>
              <a:t>2,94 </a:t>
            </a:r>
            <a:r>
              <a:rPr lang="pl-PL" i="1" dirty="0"/>
              <a:t>zł za pojemnik o pojemności 60 litrów </a:t>
            </a:r>
          </a:p>
          <a:p>
            <a:pPr marL="285750" indent="-285750" algn="just">
              <a:buFont typeface="Arial" panose="020B0604020202020204" pitchFamily="34" charset="0"/>
              <a:buChar char="•"/>
            </a:pPr>
            <a:r>
              <a:rPr lang="pl-PL" i="1" dirty="0" smtClean="0"/>
              <a:t>11,78 </a:t>
            </a:r>
            <a:r>
              <a:rPr lang="pl-PL" i="1" dirty="0"/>
              <a:t>zł za pojemnik o pojemności 240 litrów </a:t>
            </a:r>
          </a:p>
          <a:p>
            <a:pPr marL="285750" indent="-285750" algn="just">
              <a:buFont typeface="Arial" panose="020B0604020202020204" pitchFamily="34" charset="0"/>
              <a:buChar char="•"/>
            </a:pPr>
            <a:r>
              <a:rPr lang="pl-PL" i="1" dirty="0" smtClean="0"/>
              <a:t>54,00 </a:t>
            </a:r>
            <a:r>
              <a:rPr lang="pl-PL" i="1" dirty="0"/>
              <a:t>zł za pojemnik o pojemności 1100 litrów </a:t>
            </a:r>
          </a:p>
          <a:p>
            <a:pPr marL="285750" indent="-285750" algn="just">
              <a:buFont typeface="Arial" panose="020B0604020202020204" pitchFamily="34" charset="0"/>
              <a:buChar char="•"/>
            </a:pPr>
            <a:r>
              <a:rPr lang="pl-PL" i="1" dirty="0" smtClean="0"/>
              <a:t>294,54 </a:t>
            </a:r>
            <a:r>
              <a:rPr lang="pl-PL" i="1" dirty="0"/>
              <a:t>zł za pojemnik o pojemności 6000 </a:t>
            </a:r>
            <a:r>
              <a:rPr lang="pl-PL" i="1" dirty="0" smtClean="0"/>
              <a:t>litrów</a:t>
            </a:r>
          </a:p>
          <a:p>
            <a:pPr algn="just"/>
            <a:endParaRPr lang="pl-PL" i="1" dirty="0"/>
          </a:p>
          <a:p>
            <a:pPr marL="285750" indent="-285750" algn="just">
              <a:buFont typeface="Arial" panose="020B0604020202020204" pitchFamily="34" charset="0"/>
              <a:buChar char="•"/>
            </a:pPr>
            <a:r>
              <a:rPr lang="pl-PL" b="1" i="1" dirty="0" smtClean="0"/>
              <a:t>16,90 </a:t>
            </a:r>
            <a:r>
              <a:rPr lang="pl-PL" b="1" i="1" dirty="0"/>
              <a:t>zł </a:t>
            </a:r>
            <a:r>
              <a:rPr lang="pl-PL" i="1" dirty="0"/>
              <a:t>za worek o pojemności 120 litrów</a:t>
            </a:r>
          </a:p>
          <a:p>
            <a:pPr algn="just"/>
            <a:endParaRPr lang="pl-PL" i="1" dirty="0"/>
          </a:p>
        </p:txBody>
      </p:sp>
      <p:sp>
        <p:nvSpPr>
          <p:cNvPr id="3" name="Prostokąt 2"/>
          <p:cNvSpPr/>
          <p:nvPr/>
        </p:nvSpPr>
        <p:spPr>
          <a:xfrm>
            <a:off x="467544" y="548680"/>
            <a:ext cx="7056785" cy="400110"/>
          </a:xfrm>
          <a:prstGeom prst="rect">
            <a:avLst/>
          </a:prstGeom>
        </p:spPr>
        <p:txBody>
          <a:bodyPr wrap="square">
            <a:spAutoFit/>
          </a:bodyPr>
          <a:lstStyle/>
          <a:p>
            <a:pPr>
              <a:defRPr sz="2000" b="0" i="0" u="none" strike="noStrike" kern="1200" cap="none" spc="0" normalizeH="0" baseline="0">
                <a:solidFill>
                  <a:prstClr val="black">
                    <a:lumMod val="65000"/>
                    <a:lumOff val="35000"/>
                  </a:prstClr>
                </a:solidFill>
                <a:latin typeface="+mj-lt"/>
                <a:ea typeface="+mj-ea"/>
                <a:cs typeface="+mj-cs"/>
              </a:defRPr>
            </a:pPr>
            <a:r>
              <a:rPr lang="pl-PL" b="1" dirty="0"/>
              <a:t>O</a:t>
            </a:r>
            <a:r>
              <a:rPr lang="pl-PL" b="1" dirty="0" smtClean="0"/>
              <a:t>bowiązujące stawki opłat wynikające z podjętych uchwał</a:t>
            </a:r>
            <a:endParaRPr lang="pl-PL" b="1" dirty="0"/>
          </a:p>
        </p:txBody>
      </p:sp>
    </p:spTree>
    <p:extLst>
      <p:ext uri="{BB962C8B-B14F-4D97-AF65-F5344CB8AC3E}">
        <p14:creationId xmlns:p14="http://schemas.microsoft.com/office/powerpoint/2010/main" val="4104209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602682" y="1227713"/>
            <a:ext cx="6480720" cy="646331"/>
          </a:xfrm>
          <a:prstGeom prst="rect">
            <a:avLst/>
          </a:prstGeom>
          <a:noFill/>
        </p:spPr>
        <p:txBody>
          <a:bodyPr wrap="square" rtlCol="0">
            <a:spAutoFit/>
          </a:bodyPr>
          <a:lstStyle/>
          <a:p>
            <a:r>
              <a:rPr lang="pl-PL" dirty="0"/>
              <a:t>S</a:t>
            </a:r>
            <a:r>
              <a:rPr lang="pl-PL" dirty="0" smtClean="0"/>
              <a:t>tawka podstawowa opłaty za gospodarowanie odpadami komunalnymi od osoby na miesiąc [obowiązkowa segregacja]</a:t>
            </a:r>
            <a:endParaRPr lang="pl-PL" dirty="0"/>
          </a:p>
        </p:txBody>
      </p:sp>
      <p:grpSp>
        <p:nvGrpSpPr>
          <p:cNvPr id="5" name="Grupa 4" descr="25.00 zł"/>
          <p:cNvGrpSpPr/>
          <p:nvPr/>
        </p:nvGrpSpPr>
        <p:grpSpPr>
          <a:xfrm>
            <a:off x="204836" y="980727"/>
            <a:ext cx="2224420" cy="1036352"/>
            <a:chOff x="323535" y="2808317"/>
            <a:chExt cx="2224420" cy="1036352"/>
          </a:xfrm>
        </p:grpSpPr>
        <p:sp>
          <p:nvSpPr>
            <p:cNvPr id="6" name="Prostokąt zaokrąglony 5" descr="25.00 zł"/>
            <p:cNvSpPr/>
            <p:nvPr/>
          </p:nvSpPr>
          <p:spPr>
            <a:xfrm>
              <a:off x="323535" y="2808317"/>
              <a:ext cx="2224420" cy="10363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Prostokąt 6"/>
            <p:cNvSpPr/>
            <p:nvPr/>
          </p:nvSpPr>
          <p:spPr>
            <a:xfrm>
              <a:off x="374126" y="2858908"/>
              <a:ext cx="2123238" cy="9351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25,00 zł</a:t>
              </a:r>
              <a:endParaRPr lang="pl-PL" sz="3200" kern="1200" dirty="0"/>
            </a:p>
          </p:txBody>
        </p:sp>
      </p:grpSp>
      <p:grpSp>
        <p:nvGrpSpPr>
          <p:cNvPr id="8" name="Grupa 7" descr="4,00 zł"/>
          <p:cNvGrpSpPr/>
          <p:nvPr/>
        </p:nvGrpSpPr>
        <p:grpSpPr>
          <a:xfrm>
            <a:off x="192641" y="2637620"/>
            <a:ext cx="2224420" cy="1036352"/>
            <a:chOff x="323535" y="2808317"/>
            <a:chExt cx="2224420" cy="1036352"/>
          </a:xfrm>
        </p:grpSpPr>
        <p:sp>
          <p:nvSpPr>
            <p:cNvPr id="9" name="Prostokąt zaokrąglony 8"/>
            <p:cNvSpPr/>
            <p:nvPr/>
          </p:nvSpPr>
          <p:spPr>
            <a:xfrm>
              <a:off x="323535" y="2808317"/>
              <a:ext cx="2224420" cy="10363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Prostokąt 9" descr="4.00 zł"/>
            <p:cNvSpPr/>
            <p:nvPr/>
          </p:nvSpPr>
          <p:spPr>
            <a:xfrm>
              <a:off x="374126" y="2858908"/>
              <a:ext cx="2123238" cy="9351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4,00 zł</a:t>
              </a:r>
              <a:endParaRPr lang="pl-PL" sz="3200" kern="1200" dirty="0"/>
            </a:p>
          </p:txBody>
        </p:sp>
      </p:grpSp>
      <p:sp>
        <p:nvSpPr>
          <p:cNvPr id="11" name="pole tekstowe 10"/>
          <p:cNvSpPr txBox="1"/>
          <p:nvPr/>
        </p:nvSpPr>
        <p:spPr>
          <a:xfrm>
            <a:off x="2663280" y="2555631"/>
            <a:ext cx="6480720" cy="1200329"/>
          </a:xfrm>
          <a:prstGeom prst="rect">
            <a:avLst/>
          </a:prstGeom>
          <a:noFill/>
        </p:spPr>
        <p:txBody>
          <a:bodyPr wrap="square" rtlCol="0">
            <a:spAutoFit/>
          </a:bodyPr>
          <a:lstStyle/>
          <a:p>
            <a:r>
              <a:rPr lang="pl-PL" dirty="0"/>
              <a:t>Kwota zwolnienia z części opłaty za gospodarowanie odpadami komunalnymi od osoby za miesiąc</a:t>
            </a:r>
          </a:p>
          <a:p>
            <a:pPr marL="171450" indent="-171450">
              <a:buFont typeface="Arial" panose="020B0604020202020204" pitchFamily="34" charset="0"/>
              <a:buChar char="•"/>
            </a:pPr>
            <a:r>
              <a:rPr lang="pl-PL" sz="1200" dirty="0"/>
              <a:t>zabudowa mieszkaniowa jednorodzinna</a:t>
            </a:r>
          </a:p>
          <a:p>
            <a:pPr marL="171450" indent="-171450">
              <a:buFont typeface="Arial" panose="020B0604020202020204" pitchFamily="34" charset="0"/>
              <a:buChar char="•"/>
            </a:pPr>
            <a:r>
              <a:rPr lang="pl-PL" sz="1200" dirty="0"/>
              <a:t>posiadanie kompostownika przydomowego</a:t>
            </a:r>
          </a:p>
          <a:p>
            <a:pPr marL="171450" indent="-171450">
              <a:buFont typeface="Arial" panose="020B0604020202020204" pitchFamily="34" charset="0"/>
              <a:buChar char="•"/>
            </a:pPr>
            <a:r>
              <a:rPr lang="pl-PL" sz="1200" dirty="0"/>
              <a:t>kompostowanie bioodpadów stanowiących odpady komunalne</a:t>
            </a:r>
          </a:p>
        </p:txBody>
      </p:sp>
      <p:sp>
        <p:nvSpPr>
          <p:cNvPr id="17" name="Prostokąt 16"/>
          <p:cNvSpPr/>
          <p:nvPr/>
        </p:nvSpPr>
        <p:spPr>
          <a:xfrm>
            <a:off x="2698143" y="4331731"/>
            <a:ext cx="6289798" cy="1384995"/>
          </a:xfrm>
          <a:prstGeom prst="rect">
            <a:avLst/>
          </a:prstGeom>
        </p:spPr>
        <p:txBody>
          <a:bodyPr wrap="square">
            <a:spAutoFit/>
          </a:bodyPr>
          <a:lstStyle/>
          <a:p>
            <a:r>
              <a:rPr lang="pl-PL" dirty="0" smtClean="0"/>
              <a:t>Stawka obniżona opłaty za gospodarowanie odpadami </a:t>
            </a:r>
            <a:r>
              <a:rPr lang="pl-PL" dirty="0"/>
              <a:t>komunalnymi od osoby na miesiąc [obowiązkowa segregacja]</a:t>
            </a:r>
          </a:p>
          <a:p>
            <a:pPr marL="171450" indent="-171450">
              <a:buFont typeface="Arial" panose="020B0604020202020204" pitchFamily="34" charset="0"/>
              <a:buChar char="•"/>
            </a:pPr>
            <a:r>
              <a:rPr lang="pl-PL" sz="1200" dirty="0" smtClean="0"/>
              <a:t>dotyczy ok 85 % mieszkańców Gminy wg składanych deklaracji</a:t>
            </a:r>
            <a:endParaRPr lang="pl-PL" sz="1200" dirty="0"/>
          </a:p>
          <a:p>
            <a:pPr marL="171450" indent="-171450">
              <a:buFont typeface="Arial" panose="020B0604020202020204" pitchFamily="34" charset="0"/>
              <a:buChar char="•"/>
            </a:pPr>
            <a:r>
              <a:rPr lang="pl-PL" sz="1200" dirty="0"/>
              <a:t>zabudowa mieszkaniowa jednorodzinna</a:t>
            </a:r>
          </a:p>
          <a:p>
            <a:pPr marL="171450" indent="-171450">
              <a:buFont typeface="Arial" panose="020B0604020202020204" pitchFamily="34" charset="0"/>
              <a:buChar char="•"/>
            </a:pPr>
            <a:r>
              <a:rPr lang="pl-PL" sz="1200" dirty="0"/>
              <a:t>posiadanie kompostownika przydomowego</a:t>
            </a:r>
          </a:p>
          <a:p>
            <a:pPr marL="171450" indent="-171450">
              <a:buFont typeface="Arial" panose="020B0604020202020204" pitchFamily="34" charset="0"/>
              <a:buChar char="•"/>
            </a:pPr>
            <a:r>
              <a:rPr lang="pl-PL" sz="1200" dirty="0"/>
              <a:t>kompostowanie bioodpadów stanowiących </a:t>
            </a:r>
            <a:r>
              <a:rPr lang="pl-PL" sz="1200" dirty="0" smtClean="0"/>
              <a:t>odpady</a:t>
            </a:r>
            <a:endParaRPr lang="pl-PL" dirty="0"/>
          </a:p>
        </p:txBody>
      </p:sp>
      <p:grpSp>
        <p:nvGrpSpPr>
          <p:cNvPr id="18" name="Grupa 17" descr="21,00 zł"/>
          <p:cNvGrpSpPr/>
          <p:nvPr/>
        </p:nvGrpSpPr>
        <p:grpSpPr>
          <a:xfrm>
            <a:off x="204836" y="4365104"/>
            <a:ext cx="2224420" cy="1036352"/>
            <a:chOff x="323535" y="2808317"/>
            <a:chExt cx="2224420" cy="1036352"/>
          </a:xfrm>
        </p:grpSpPr>
        <p:sp>
          <p:nvSpPr>
            <p:cNvPr id="19" name="Prostokąt zaokrąglony 18"/>
            <p:cNvSpPr/>
            <p:nvPr/>
          </p:nvSpPr>
          <p:spPr>
            <a:xfrm>
              <a:off x="323535" y="2808317"/>
              <a:ext cx="2224420" cy="1036352"/>
            </a:xfrm>
            <a:prstGeom prst="roundRect">
              <a:avLst/>
            </a:pr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rostokąt 19" descr="21,00 zł"/>
            <p:cNvSpPr/>
            <p:nvPr/>
          </p:nvSpPr>
          <p:spPr>
            <a:xfrm>
              <a:off x="424717" y="2858908"/>
              <a:ext cx="2123238" cy="9351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3200" kern="1200" dirty="0" smtClean="0"/>
                <a:t>21,00 zł</a:t>
              </a:r>
              <a:endParaRPr lang="pl-PL" sz="3200" kern="1200" dirty="0"/>
            </a:p>
          </p:txBody>
        </p:sp>
      </p:grpSp>
      <p:sp>
        <p:nvSpPr>
          <p:cNvPr id="21" name="pole tekstowe 20"/>
          <p:cNvSpPr txBox="1"/>
          <p:nvPr/>
        </p:nvSpPr>
        <p:spPr>
          <a:xfrm>
            <a:off x="1187624" y="161440"/>
            <a:ext cx="6775829" cy="646331"/>
          </a:xfrm>
          <a:prstGeom prst="rect">
            <a:avLst/>
          </a:prstGeom>
          <a:noFill/>
        </p:spPr>
        <p:txBody>
          <a:bodyPr wrap="none" rtlCol="0">
            <a:spAutoFit/>
          </a:bodyPr>
          <a:lstStyle/>
          <a:p>
            <a:pPr algn="ctr"/>
            <a:r>
              <a:rPr lang="pl-PL" b="1" dirty="0" smtClean="0"/>
              <a:t>Stawki opłat za odpady komunalne dla nieruchomości zamieszkałych </a:t>
            </a:r>
          </a:p>
          <a:p>
            <a:pPr algn="ctr"/>
            <a:r>
              <a:rPr lang="pl-PL" b="1" dirty="0" smtClean="0"/>
              <a:t>od 2020 roku w Gminie Mielec</a:t>
            </a:r>
            <a:endParaRPr lang="pl-PL" b="1" dirty="0"/>
          </a:p>
        </p:txBody>
      </p:sp>
    </p:spTree>
    <p:extLst>
      <p:ext uri="{BB962C8B-B14F-4D97-AF65-F5344CB8AC3E}">
        <p14:creationId xmlns:p14="http://schemas.microsoft.com/office/powerpoint/2010/main" val="1574750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3000" y="292098"/>
            <a:ext cx="8802724" cy="1754326"/>
          </a:xfrm>
          <a:prstGeom prst="rect">
            <a:avLst/>
          </a:prstGeom>
        </p:spPr>
        <p:txBody>
          <a:bodyPr wrap="square">
            <a:spAutoFit/>
          </a:bodyPr>
          <a:lstStyle/>
          <a:p>
            <a:r>
              <a:rPr lang="pl-PL" dirty="0"/>
              <a:t>Art.  6h. </a:t>
            </a:r>
            <a:r>
              <a:rPr lang="pl-PL" b="1" dirty="0" smtClean="0"/>
              <a:t>Opłatę za gospodarowanie odpadami komunalnymi są obowiązani ponosić:</a:t>
            </a:r>
          </a:p>
          <a:p>
            <a:r>
              <a:rPr lang="pl-PL" dirty="0"/>
              <a:t>1) </a:t>
            </a:r>
            <a:r>
              <a:rPr lang="pl-PL" dirty="0" smtClean="0"/>
              <a:t>właściciele </a:t>
            </a:r>
            <a:r>
              <a:rPr lang="pl-PL" dirty="0"/>
              <a:t>nieruchomości, na których zamieszkują mieszkańcy,</a:t>
            </a:r>
            <a:endParaRPr lang="pl-PL" dirty="0" smtClean="0"/>
          </a:p>
          <a:p>
            <a:r>
              <a:rPr lang="pl-PL" dirty="0" smtClean="0"/>
              <a:t>[…]</a:t>
            </a:r>
            <a:endParaRPr lang="pl-PL" dirty="0"/>
          </a:p>
          <a:p>
            <a:r>
              <a:rPr lang="pl-PL" dirty="0" smtClean="0"/>
              <a:t>3) właściciele nieruchomości, na których nie zamieszkują mieszkańcy, jeżeli rada gminy podjęła uchwałę, o której mowa w art. 6c ust. 2</a:t>
            </a:r>
            <a:endParaRPr lang="pl-PL" dirty="0"/>
          </a:p>
          <a:p>
            <a:r>
              <a:rPr lang="pl-PL" dirty="0"/>
              <a:t>- na rzecz gminy, na terenie której są położone nieruchomości lub lokale.</a:t>
            </a:r>
          </a:p>
        </p:txBody>
      </p:sp>
      <p:sp>
        <p:nvSpPr>
          <p:cNvPr id="3" name="Prostokąt 2"/>
          <p:cNvSpPr/>
          <p:nvPr/>
        </p:nvSpPr>
        <p:spPr>
          <a:xfrm>
            <a:off x="143000" y="2161300"/>
            <a:ext cx="9001000" cy="2308324"/>
          </a:xfrm>
          <a:prstGeom prst="rect">
            <a:avLst/>
          </a:prstGeom>
        </p:spPr>
        <p:txBody>
          <a:bodyPr wrap="square">
            <a:spAutoFit/>
          </a:bodyPr>
          <a:lstStyle/>
          <a:p>
            <a:r>
              <a:rPr lang="pl-PL" dirty="0"/>
              <a:t>Art.  6i.  </a:t>
            </a:r>
            <a:r>
              <a:rPr lang="pl-PL" b="1" dirty="0"/>
              <a:t>Powstanie obowiązku ponoszenia opłaty za gospodarowanie odpadami komunalnymi</a:t>
            </a:r>
          </a:p>
          <a:p>
            <a:r>
              <a:rPr lang="pl-PL" b="1" dirty="0" smtClean="0"/>
              <a:t>1</a:t>
            </a:r>
            <a:r>
              <a:rPr lang="pl-PL" b="1" dirty="0"/>
              <a:t>. </a:t>
            </a:r>
            <a:r>
              <a:rPr lang="pl-PL" b="1" dirty="0" smtClean="0"/>
              <a:t>Obowiązek </a:t>
            </a:r>
            <a:r>
              <a:rPr lang="pl-PL" b="1" dirty="0"/>
              <a:t>ponoszenia opłaty za gospodarowanie odpadami komunalnymi powstaje</a:t>
            </a:r>
            <a:r>
              <a:rPr lang="pl-PL" b="1" dirty="0" smtClean="0"/>
              <a:t>:</a:t>
            </a:r>
          </a:p>
          <a:p>
            <a:r>
              <a:rPr lang="pl-PL" dirty="0"/>
              <a:t>1) </a:t>
            </a:r>
            <a:r>
              <a:rPr lang="pl-PL" dirty="0" smtClean="0"/>
              <a:t>w </a:t>
            </a:r>
            <a:r>
              <a:rPr lang="pl-PL" dirty="0"/>
              <a:t>przypadku nieruchomości, na której zamieszkują mieszkańcy - za każdy miesiąc, w którym na danej nieruchomości zamieszkuje mieszkaniec;</a:t>
            </a:r>
            <a:endParaRPr lang="pl-PL" b="1" dirty="0" smtClean="0"/>
          </a:p>
          <a:p>
            <a:r>
              <a:rPr lang="pl-PL" dirty="0" smtClean="0"/>
              <a:t>2) w </a:t>
            </a:r>
            <a:r>
              <a:rPr lang="pl-PL" dirty="0"/>
              <a:t>przypadku nieruchomości, na której nie zamieszkują mieszkańcy - za każdy miesiąc, w którym na danej nieruchomości powstały odpady komunalne</a:t>
            </a:r>
            <a:r>
              <a:rPr lang="pl-PL" dirty="0" smtClean="0"/>
              <a:t>; </a:t>
            </a:r>
          </a:p>
          <a:p>
            <a:r>
              <a:rPr lang="pl-PL" dirty="0" smtClean="0"/>
              <a:t>[…]</a:t>
            </a:r>
            <a:endParaRPr lang="pl-PL" dirty="0"/>
          </a:p>
        </p:txBody>
      </p:sp>
      <p:sp>
        <p:nvSpPr>
          <p:cNvPr id="4" name="Prostokąt 3"/>
          <p:cNvSpPr/>
          <p:nvPr/>
        </p:nvSpPr>
        <p:spPr>
          <a:xfrm>
            <a:off x="143000" y="4531039"/>
            <a:ext cx="8893496" cy="2308324"/>
          </a:xfrm>
          <a:prstGeom prst="rect">
            <a:avLst/>
          </a:prstGeom>
        </p:spPr>
        <p:txBody>
          <a:bodyPr wrap="square">
            <a:spAutoFit/>
          </a:bodyPr>
          <a:lstStyle/>
          <a:p>
            <a:r>
              <a:rPr lang="pl-PL" dirty="0"/>
              <a:t>Art.  6j.  </a:t>
            </a:r>
            <a:r>
              <a:rPr lang="pl-PL" b="1" dirty="0" smtClean="0"/>
              <a:t>Wyliczenie </a:t>
            </a:r>
            <a:r>
              <a:rPr lang="pl-PL" b="1" dirty="0"/>
              <a:t>wysokości opłaty za gospodarowanie odpadami </a:t>
            </a:r>
            <a:r>
              <a:rPr lang="pl-PL" b="1" dirty="0" smtClean="0"/>
              <a:t>komunalnymi</a:t>
            </a:r>
            <a:endParaRPr lang="pl-PL" b="1" dirty="0"/>
          </a:p>
          <a:p>
            <a:r>
              <a:rPr lang="pl-PL" dirty="0"/>
              <a:t>1. </a:t>
            </a:r>
            <a:r>
              <a:rPr lang="pl-PL" dirty="0" smtClean="0"/>
              <a:t>W </a:t>
            </a:r>
            <a:r>
              <a:rPr lang="pl-PL" dirty="0"/>
              <a:t>przypadku nieruchomości, o której mowa w art. 6c ust. 1, opłata za gospodarowanie odpadami komunalnymi stanowi iloczyn</a:t>
            </a:r>
            <a:r>
              <a:rPr lang="pl-PL" dirty="0" smtClean="0"/>
              <a:t>:</a:t>
            </a:r>
          </a:p>
          <a:p>
            <a:r>
              <a:rPr lang="pl-PL" dirty="0" smtClean="0"/>
              <a:t>1</a:t>
            </a:r>
            <a:r>
              <a:rPr lang="pl-PL" dirty="0"/>
              <a:t>) </a:t>
            </a:r>
            <a:r>
              <a:rPr lang="pl-PL" b="1" dirty="0" smtClean="0">
                <a:solidFill>
                  <a:srgbClr val="00B050"/>
                </a:solidFill>
              </a:rPr>
              <a:t>liczby </a:t>
            </a:r>
            <a:r>
              <a:rPr lang="pl-PL" b="1" dirty="0">
                <a:solidFill>
                  <a:srgbClr val="00B050"/>
                </a:solidFill>
              </a:rPr>
              <a:t>mieszkańców zamieszkujących daną nieruchomość</a:t>
            </a:r>
            <a:r>
              <a:rPr lang="pl-PL" dirty="0"/>
              <a:t>, lub</a:t>
            </a:r>
          </a:p>
          <a:p>
            <a:r>
              <a:rPr lang="pl-PL" dirty="0"/>
              <a:t>2) </a:t>
            </a:r>
            <a:r>
              <a:rPr lang="pl-PL" dirty="0" smtClean="0"/>
              <a:t>ilości </a:t>
            </a:r>
            <a:r>
              <a:rPr lang="pl-PL" dirty="0"/>
              <a:t>zużytej wody z danej nieruchomości, lub</a:t>
            </a:r>
          </a:p>
          <a:p>
            <a:r>
              <a:rPr lang="pl-PL" dirty="0"/>
              <a:t>3) </a:t>
            </a:r>
            <a:r>
              <a:rPr lang="pl-PL" dirty="0" smtClean="0"/>
              <a:t>powierzchni </a:t>
            </a:r>
            <a:r>
              <a:rPr lang="pl-PL" dirty="0"/>
              <a:t>użytkowej lokalu mieszkalnego w rozumieniu ustawy z dnia 7 lipca 1994 r. - Prawo budowlane (Dz. U. z 2023 r. poz. 682, 553 i 967),</a:t>
            </a:r>
          </a:p>
          <a:p>
            <a:r>
              <a:rPr lang="pl-PL" dirty="0" smtClean="0">
                <a:solidFill>
                  <a:srgbClr val="00B050"/>
                </a:solidFill>
              </a:rPr>
              <a:t>- </a:t>
            </a:r>
            <a:r>
              <a:rPr lang="pl-PL" b="1" dirty="0" smtClean="0">
                <a:solidFill>
                  <a:srgbClr val="00B050"/>
                </a:solidFill>
              </a:rPr>
              <a:t>oraz stawki opłaty ustalonej na podstawie art. 6k ust. 1.</a:t>
            </a:r>
            <a:endParaRPr lang="pl-PL" b="1" dirty="0">
              <a:solidFill>
                <a:srgbClr val="00B050"/>
              </a:solidFill>
            </a:endParaRPr>
          </a:p>
        </p:txBody>
      </p:sp>
    </p:spTree>
    <p:extLst>
      <p:ext uri="{BB962C8B-B14F-4D97-AF65-F5344CB8AC3E}">
        <p14:creationId xmlns:p14="http://schemas.microsoft.com/office/powerpoint/2010/main" val="315861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9512" y="332656"/>
            <a:ext cx="8424936" cy="3139321"/>
          </a:xfrm>
          <a:prstGeom prst="rect">
            <a:avLst/>
          </a:prstGeom>
        </p:spPr>
        <p:txBody>
          <a:bodyPr wrap="square">
            <a:spAutoFit/>
          </a:bodyPr>
          <a:lstStyle/>
          <a:p>
            <a:r>
              <a:rPr lang="pl-PL" dirty="0"/>
              <a:t>Art.  6j.  </a:t>
            </a:r>
            <a:r>
              <a:rPr lang="pl-PL" dirty="0" smtClean="0"/>
              <a:t>[…]</a:t>
            </a:r>
          </a:p>
          <a:p>
            <a:r>
              <a:rPr lang="pl-PL" dirty="0"/>
              <a:t>W przypadku nieruchomości, na której nie zamieszkują mieszkańcy, opłata za gospodarowanie odpadami komunalnymi stanowi iloczyn zadeklarowanej liczby pojemników lub worków, przeznaczonych do zbierania odpadów komunalnych powstających na danej nieruchomości, oraz stawki opłaty za gospodarowanie odpadami komunalnymi, o której mowa w art. 6k ust. 1 pkt 2. Przez zadeklarowaną liczbę pojemników lub worków rozumie się iloczyn liczby pojemników lub worków przeznaczonych do zbierania odpadów komunalnych na terenie nieruchomości oraz liczby ich opróżnień lub odbiorów wynikającej z częstotliwości odbioru odpadów komunalnych określonych na podstawie art. 6r ust. 3 i 3b albo harmonogramu odbioru odpadów komunalnych dla danej nieruchomości.</a:t>
            </a:r>
          </a:p>
        </p:txBody>
      </p:sp>
    </p:spTree>
    <p:extLst>
      <p:ext uri="{BB962C8B-B14F-4D97-AF65-F5344CB8AC3E}">
        <p14:creationId xmlns:p14="http://schemas.microsoft.com/office/powerpoint/2010/main" val="769996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79512" y="404664"/>
            <a:ext cx="871296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1" i="0" u="none" strike="noStrike" cap="none" normalizeH="0" baseline="0" dirty="0" smtClean="0">
                <a:ln>
                  <a:noFill/>
                </a:ln>
                <a:solidFill>
                  <a:schemeClr val="tx1"/>
                </a:solidFill>
                <a:effectLst/>
              </a:rPr>
              <a:t>Art.  6k.  [Wybór metody ustalenia opłaty za gospodarowanie odpadami komunalnymi. Określenie stawki opłaty]</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1. Rada gminy, w drodze uchwały:</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1) dokona wyboru metody ustalenia opłaty za gospodarowanie odpadami komunalnymi spośród metod określonych w art. 6j ust. 1 i 2 oraz ustali stawkę takiej opłaty; dopuszcza się stosowanie więcej niż jednej metody ustalenia opłat na obszarze gminy;</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2) ustali stawkę opłaty za pojemnik lub worek o określonej pojemności, przeznaczony do zbierania odpadów komunalnych na terenie nieruchomości;</a:t>
            </a:r>
          </a:p>
          <a:p>
            <a:pPr marL="0" marR="0" lvl="0" indent="0" algn="l" defTabSz="914400" rtl="0" eaLnBrk="0" fontAlgn="base" latinLnBrk="0" hangingPunct="0">
              <a:lnSpc>
                <a:spcPct val="100000"/>
              </a:lnSpc>
              <a:spcBef>
                <a:spcPct val="0"/>
              </a:spcBef>
              <a:spcAft>
                <a:spcPct val="0"/>
              </a:spcAft>
              <a:buClrTx/>
              <a:buSzTx/>
              <a:buFontTx/>
              <a:buNone/>
              <a:tabLst/>
            </a:pPr>
            <a:r>
              <a:rPr lang="pl-PL" altLang="pl-PL" dirty="0" smtClean="0"/>
              <a:t>[…]</a:t>
            </a:r>
            <a:endParaRPr kumimoji="0" lang="pl-PL" altLang="pl-PL"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2.  Rada gminy, określając stawki opłaty za gospodarowanie odpadami komunalnymi, bierze pod uwagę:</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1) liczbę mieszkańców zamieszkujących daną gminę;</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2) ilość wytwarzanych na terenie gminy odpadów komunalnych;</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3) koszty funkcjonowania systemu gospodarowania odpadami komunalnymi, o których mowa w art. 6r ust. 2-2b i 2d;</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smtClean="0">
                <a:ln>
                  <a:noFill/>
                </a:ln>
                <a:solidFill>
                  <a:schemeClr val="tx1"/>
                </a:solidFill>
                <a:effectLst/>
              </a:rPr>
              <a:t>4) przypadki, w których właściciele nieruchomości wytwarzają odpady nieregularnie, w szczególności to, że na niektórych nieruchomościach odpady komunalne powstają sezonowo.</a:t>
            </a:r>
          </a:p>
        </p:txBody>
      </p:sp>
    </p:spTree>
    <p:extLst>
      <p:ext uri="{BB962C8B-B14F-4D97-AF65-F5344CB8AC3E}">
        <p14:creationId xmlns:p14="http://schemas.microsoft.com/office/powerpoint/2010/main" val="72494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Obwieszczenie Prezesa GUS z dnia 28 marca 2023 r w sprawie przeciętnego miesięcznego dochodu rozporządzalnego na 1 osobę ogółem w 2022 r. = 2249,79 zł."/>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28" y="116632"/>
            <a:ext cx="8964276" cy="4153480"/>
          </a:xfrm>
          <a:prstGeom prst="rect">
            <a:avLst/>
          </a:prstGeom>
        </p:spPr>
      </p:pic>
      <p:sp>
        <p:nvSpPr>
          <p:cNvPr id="3" name="Prostokąt 2"/>
          <p:cNvSpPr/>
          <p:nvPr/>
        </p:nvSpPr>
        <p:spPr>
          <a:xfrm>
            <a:off x="395536" y="476672"/>
            <a:ext cx="1550967" cy="646331"/>
          </a:xfrm>
          <a:prstGeom prst="rect">
            <a:avLst/>
          </a:prstGeom>
        </p:spPr>
        <p:txBody>
          <a:bodyPr wrap="square">
            <a:spAutoFit/>
          </a:bodyPr>
          <a:lstStyle/>
          <a:p>
            <a:r>
              <a:rPr lang="pl-PL" b="1" dirty="0" smtClean="0"/>
              <a:t>2,0% - 44,99 zł </a:t>
            </a:r>
          </a:p>
          <a:p>
            <a:r>
              <a:rPr lang="pl-PL" b="1" dirty="0" smtClean="0"/>
              <a:t>1,3% </a:t>
            </a:r>
            <a:r>
              <a:rPr lang="pl-PL" b="1" dirty="0"/>
              <a:t>- </a:t>
            </a:r>
            <a:r>
              <a:rPr lang="pl-PL" b="1" dirty="0" smtClean="0"/>
              <a:t>29,25 zł</a:t>
            </a:r>
            <a:endParaRPr lang="pl-PL" dirty="0"/>
          </a:p>
        </p:txBody>
      </p:sp>
      <p:sp>
        <p:nvSpPr>
          <p:cNvPr id="5" name="Prostokąt 4"/>
          <p:cNvSpPr/>
          <p:nvPr/>
        </p:nvSpPr>
        <p:spPr>
          <a:xfrm>
            <a:off x="59704" y="4269404"/>
            <a:ext cx="8980500" cy="2585323"/>
          </a:xfrm>
          <a:prstGeom prst="rect">
            <a:avLst/>
          </a:prstGeom>
        </p:spPr>
        <p:txBody>
          <a:bodyPr wrap="square">
            <a:spAutoFit/>
          </a:bodyPr>
          <a:lstStyle/>
          <a:p>
            <a:r>
              <a:rPr lang="pl-PL" b="1" dirty="0"/>
              <a:t>Rada gminy ustala stawki opłat w wysokości nie wyższej niż maksymalne stawki opłat, które za odpady komunalne zbierane i odbierane w sposób selektywny wynoszą za miesiąc:</a:t>
            </a:r>
          </a:p>
          <a:p>
            <a:pPr marL="285750" indent="-285750">
              <a:buFont typeface="Arial" panose="020B0604020202020204" pitchFamily="34" charset="0"/>
              <a:buChar char="•"/>
            </a:pPr>
            <a:r>
              <a:rPr lang="pl-PL" dirty="0" smtClean="0"/>
              <a:t>w </a:t>
            </a:r>
            <a:r>
              <a:rPr lang="pl-PL" dirty="0"/>
              <a:t>przypadku metody, o której mowa w art. 6j ust. 3 - 1,3% przeciętnego miesięcznego dochodu rozporządzalnego na 1 osobę ogółem za pojemniki lub worki o pojemności 120 l przeznaczone do zbierania odpadów komunalnych na terenie nieruchomości; za pojemniki lub worki o mniejszej lub większej pojemności stawki opłat ustala się w wysokości proporcjonalnej do ich pojemności</a:t>
            </a:r>
            <a:r>
              <a:rPr lang="pl-PL" dirty="0" smtClean="0"/>
              <a:t>.</a:t>
            </a:r>
          </a:p>
          <a:p>
            <a:pPr marL="285750" indent="-285750">
              <a:buFont typeface="Arial" panose="020B0604020202020204" pitchFamily="34" charset="0"/>
              <a:buChar char="•"/>
            </a:pPr>
            <a:r>
              <a:rPr lang="pl-PL" dirty="0" smtClean="0"/>
              <a:t>w przypadku metody, o której mowa w art. 6j ust. 1 pkt 1 - 2% przeciętnego miesięcznego dochodu rozporządzalnego na 1 osobę ogółem - za mieszkańca;</a:t>
            </a:r>
            <a:endParaRPr lang="pl-PL" dirty="0"/>
          </a:p>
        </p:txBody>
      </p:sp>
      <p:sp>
        <p:nvSpPr>
          <p:cNvPr id="6" name="Prostokąt 5" descr="2,0% - 44,99 zł &#10;1,3% - 29,25 zł"/>
          <p:cNvSpPr/>
          <p:nvPr/>
        </p:nvSpPr>
        <p:spPr>
          <a:xfrm>
            <a:off x="179512" y="332656"/>
            <a:ext cx="1944216"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0000"/>
              </a:solidFill>
            </a:endParaRPr>
          </a:p>
        </p:txBody>
      </p:sp>
    </p:spTree>
    <p:extLst>
      <p:ext uri="{BB962C8B-B14F-4D97-AF65-F5344CB8AC3E}">
        <p14:creationId xmlns:p14="http://schemas.microsoft.com/office/powerpoint/2010/main" val="170159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3584</TotalTime>
  <Words>1457</Words>
  <Application>Microsoft Office PowerPoint</Application>
  <PresentationFormat>Pokaz na ekranie (4:3)</PresentationFormat>
  <Paragraphs>493</Paragraphs>
  <Slides>21</Slides>
  <Notes>4</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Calibri</vt:lpstr>
      <vt:lpstr>Times New Roman</vt:lpstr>
      <vt:lpstr>Motyw pakietu Office</vt:lpstr>
      <vt:lpstr>Odpady komunalne w Gminie Mielec</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Odpady komunalne w Gminie Mielec</dc:title>
  <dc:creator>Laptop Domowy</dc:creator>
  <cp:lastModifiedBy>l.pezda</cp:lastModifiedBy>
  <cp:revision>246</cp:revision>
  <cp:lastPrinted>2023-11-20T12:55:04Z</cp:lastPrinted>
  <dcterms:created xsi:type="dcterms:W3CDTF">2017-11-19T18:49:50Z</dcterms:created>
  <dcterms:modified xsi:type="dcterms:W3CDTF">2023-11-21T12:29:30Z</dcterms:modified>
</cp:coreProperties>
</file>